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20"/>
  </p:notesMasterIdLst>
  <p:sldIdLst>
    <p:sldId id="256" r:id="rId2"/>
    <p:sldId id="257" r:id="rId3"/>
    <p:sldId id="276" r:id="rId4"/>
    <p:sldId id="268" r:id="rId5"/>
    <p:sldId id="269" r:id="rId6"/>
    <p:sldId id="270" r:id="rId7"/>
    <p:sldId id="277" r:id="rId8"/>
    <p:sldId id="258" r:id="rId9"/>
    <p:sldId id="259" r:id="rId10"/>
    <p:sldId id="260" r:id="rId11"/>
    <p:sldId id="261" r:id="rId12"/>
    <p:sldId id="262" r:id="rId13"/>
    <p:sldId id="264" r:id="rId14"/>
    <p:sldId id="263" r:id="rId15"/>
    <p:sldId id="272" r:id="rId16"/>
    <p:sldId id="273" r:id="rId17"/>
    <p:sldId id="271" r:id="rId18"/>
    <p:sldId id="274"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AC9D4"/>
    <a:srgbClr val="4D6759"/>
    <a:srgbClr val="40564A"/>
    <a:srgbClr val="C06F16"/>
    <a:srgbClr val="E89438"/>
    <a:srgbClr val="F7CE8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961" autoAdjust="0"/>
    <p:restoredTop sz="94435" autoAdjust="0"/>
  </p:normalViewPr>
  <p:slideViewPr>
    <p:cSldViewPr snapToGrid="0">
      <p:cViewPr varScale="1">
        <p:scale>
          <a:sx n="78" d="100"/>
          <a:sy n="78" d="100"/>
        </p:scale>
        <p:origin x="120" y="18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Series 1</c:v>
                </c:pt>
              </c:strCache>
            </c:strRef>
          </c:tx>
          <c:dPt>
            <c:idx val="0"/>
            <c:bubble3D val="0"/>
            <c:spPr>
              <a:gradFill flip="none" rotWithShape="1">
                <a:gsLst>
                  <a:gs pos="0">
                    <a:schemeClr val="accent1">
                      <a:lumMod val="0"/>
                      <a:lumOff val="100000"/>
                    </a:schemeClr>
                  </a:gs>
                  <a:gs pos="35000">
                    <a:schemeClr val="accent1">
                      <a:lumMod val="0"/>
                      <a:lumOff val="100000"/>
                    </a:schemeClr>
                  </a:gs>
                  <a:gs pos="100000">
                    <a:schemeClr val="accent1">
                      <a:lumMod val="100000"/>
                    </a:schemeClr>
                  </a:gs>
                </a:gsLst>
                <a:path path="circle">
                  <a:fillToRect l="50000" t="-80000" r="50000" b="180000"/>
                </a:path>
                <a:tileRect/>
              </a:gradFill>
              <a:ln w="19050">
                <a:solidFill>
                  <a:schemeClr val="lt1"/>
                </a:solidFill>
              </a:ln>
              <a:effectLst/>
            </c:spPr>
            <c:extLst>
              <c:ext xmlns:c16="http://schemas.microsoft.com/office/drawing/2014/chart" uri="{C3380CC4-5D6E-409C-BE32-E72D297353CC}">
                <c16:uniqueId val="{00000001-0FAA-4DB4-95D7-27D8BE985A61}"/>
              </c:ext>
            </c:extLst>
          </c:dPt>
          <c:dPt>
            <c:idx val="1"/>
            <c:bubble3D val="0"/>
            <c:spPr>
              <a:gradFill flip="none" rotWithShape="1">
                <a:gsLst>
                  <a:gs pos="0">
                    <a:schemeClr val="accent2">
                      <a:lumMod val="0"/>
                      <a:lumOff val="100000"/>
                    </a:schemeClr>
                  </a:gs>
                  <a:gs pos="23000">
                    <a:schemeClr val="accent2">
                      <a:lumMod val="0"/>
                      <a:lumOff val="100000"/>
                    </a:schemeClr>
                  </a:gs>
                  <a:gs pos="100000">
                    <a:schemeClr val="accent2">
                      <a:lumMod val="100000"/>
                    </a:schemeClr>
                  </a:gs>
                </a:gsLst>
                <a:path path="circle">
                  <a:fillToRect l="50000" t="-80000" r="50000" b="180000"/>
                </a:path>
                <a:tileRect/>
              </a:gradFill>
              <a:ln w="19050">
                <a:solidFill>
                  <a:schemeClr val="lt1"/>
                </a:solidFill>
              </a:ln>
              <a:effectLst/>
            </c:spPr>
            <c:extLst>
              <c:ext xmlns:c16="http://schemas.microsoft.com/office/drawing/2014/chart" uri="{C3380CC4-5D6E-409C-BE32-E72D297353CC}">
                <c16:uniqueId val="{00000002-0FAA-4DB4-95D7-27D8BE985A61}"/>
              </c:ext>
            </c:extLst>
          </c:dPt>
          <c:dPt>
            <c:idx val="2"/>
            <c:bubble3D val="0"/>
            <c:spPr>
              <a:gradFill flip="none" rotWithShape="1">
                <a:gsLst>
                  <a:gs pos="0">
                    <a:schemeClr val="accent3">
                      <a:lumMod val="0"/>
                      <a:lumOff val="100000"/>
                    </a:schemeClr>
                  </a:gs>
                  <a:gs pos="23000">
                    <a:schemeClr val="accent3">
                      <a:lumMod val="0"/>
                      <a:lumOff val="100000"/>
                    </a:schemeClr>
                  </a:gs>
                  <a:gs pos="100000">
                    <a:schemeClr val="accent3">
                      <a:lumMod val="100000"/>
                    </a:schemeClr>
                  </a:gs>
                </a:gsLst>
                <a:path path="circle">
                  <a:fillToRect l="50000" t="-80000" r="50000" b="180000"/>
                </a:path>
                <a:tileRect/>
              </a:gradFill>
              <a:ln w="19050">
                <a:solidFill>
                  <a:schemeClr val="lt1"/>
                </a:solidFill>
              </a:ln>
              <a:effectLst/>
            </c:spPr>
            <c:extLst>
              <c:ext xmlns:c16="http://schemas.microsoft.com/office/drawing/2014/chart" uri="{C3380CC4-5D6E-409C-BE32-E72D297353CC}">
                <c16:uniqueId val="{00000003-0FAA-4DB4-95D7-27D8BE985A61}"/>
              </c:ext>
            </c:extLst>
          </c:dPt>
          <c:dLbls>
            <c:dLbl>
              <c:idx val="0"/>
              <c:layout>
                <c:manualLayout>
                  <c:x val="-1.2399322625981301E-2"/>
                  <c:y val="5.6508102578140497E-3"/>
                </c:manualLayout>
              </c:layout>
              <c:tx>
                <c:rich>
                  <a:bodyPr rot="0" spcFirstLastPara="1" vertOverflow="ellipsis" vert="horz" wrap="square" lIns="38100" tIns="19050" rIns="38100" bIns="19050" anchor="ctr" anchorCtr="1">
                    <a:noAutofit/>
                  </a:bodyPr>
                  <a:lstStyle/>
                  <a:p>
                    <a:pPr>
                      <a:defRPr sz="1197" b="1" i="0" u="none" strike="noStrike" kern="1200" baseline="0">
                        <a:solidFill>
                          <a:schemeClr val="dk1">
                            <a:lumMod val="75000"/>
                            <a:lumOff val="25000"/>
                          </a:schemeClr>
                        </a:solidFill>
                        <a:latin typeface="+mn-lt"/>
                        <a:ea typeface="+mn-ea"/>
                        <a:cs typeface="+mn-cs"/>
                      </a:defRPr>
                    </a:pPr>
                    <a:fld id="{8BAA4834-F903-4BB5-BAE2-7D9164E677F6}" type="CELLRANGE">
                      <a:rPr lang="en-US" baseline="0" dirty="0"/>
                      <a:pPr>
                        <a:defRPr b="1"/>
                      </a:pPr>
                      <a:t>[CELLRANGE]</a:t>
                    </a:fld>
                    <a:r>
                      <a:rPr lang="en-US" baseline="0" dirty="0"/>
                      <a:t>: </a:t>
                    </a:r>
                    <a:fld id="{34005AA3-EA12-420C-B1BF-D9DCA7BC91A5}" type="VALUE">
                      <a:rPr lang="en-US" baseline="0" dirty="0"/>
                      <a:pPr>
                        <a:defRPr b="1"/>
                      </a:pPr>
                      <a:t>[VALUE]</a:t>
                    </a:fld>
                    <a:endParaRPr lang="en-US" baseline="0" dirty="0"/>
                  </a:p>
                </c:rich>
              </c:tx>
              <c:spPr>
                <a:noFill/>
                <a:ln>
                  <a:noFill/>
                </a:ln>
                <a:effectLst/>
              </c:spPr>
              <c:txPr>
                <a:bodyPr rot="0" spcFirstLastPara="1" vertOverflow="ellipsis" vert="horz" wrap="square" lIns="38100" tIns="19050" rIns="38100" bIns="19050" anchor="ctr" anchorCtr="1">
                  <a:noAutofit/>
                </a:bodyPr>
                <a:lstStyle/>
                <a:p>
                  <a:pPr>
                    <a:defRPr sz="1197" b="1" i="0" u="none" strike="noStrike" kern="1200" baseline="0">
                      <a:solidFill>
                        <a:schemeClr val="dk1">
                          <a:lumMod val="75000"/>
                          <a:lumOff val="25000"/>
                        </a:schemeClr>
                      </a:solidFill>
                      <a:latin typeface="+mn-lt"/>
                      <a:ea typeface="+mn-ea"/>
                      <a:cs typeface="+mn-cs"/>
                    </a:defRPr>
                  </a:pPr>
                  <a:endParaRPr lang="en-US"/>
                </a:p>
              </c:txPr>
              <c:dLblPos val="bestFit"/>
              <c:showLegendKey val="0"/>
              <c:showVal val="1"/>
              <c:showCatName val="0"/>
              <c:showSerName val="0"/>
              <c:showPercent val="0"/>
              <c:showBubbleSize val="0"/>
              <c:separator>: </c:separator>
              <c:extLst>
                <c:ext xmlns:c15="http://schemas.microsoft.com/office/drawing/2012/chart" uri="{CE6537A1-D6FC-4f65-9D91-7224C49458BB}">
                  <c15:layout>
                    <c:manualLayout>
                      <c:w val="0.25651098682498702"/>
                      <c:h val="4.5113398976723999E-2"/>
                    </c:manualLayout>
                  </c15:layout>
                  <c15:dlblFieldTable/>
                  <c15:showDataLabelsRange val="1"/>
                </c:ext>
                <c:ext xmlns:c16="http://schemas.microsoft.com/office/drawing/2014/chart" uri="{C3380CC4-5D6E-409C-BE32-E72D297353CC}">
                  <c16:uniqueId val="{00000001-0FAA-4DB4-95D7-27D8BE985A61}"/>
                </c:ext>
              </c:extLst>
            </c:dLbl>
            <c:dLbl>
              <c:idx val="1"/>
              <c:tx>
                <c:rich>
                  <a:bodyPr/>
                  <a:lstStyle/>
                  <a:p>
                    <a:fld id="{30063AF4-EC87-46C2-BA36-E80608269A1D}" type="CELLRANGE">
                      <a:rPr lang="en-US"/>
                      <a:pPr/>
                      <a:t>[CELLRANGE]</a:t>
                    </a:fld>
                    <a:r>
                      <a:rPr lang="en-US" baseline="0"/>
                      <a:t>: </a:t>
                    </a:r>
                    <a:fld id="{9193CAD4-8BE6-4325-B48A-AE1578D3E472}" type="VALUE">
                      <a:rPr lang="en-US" baseline="0"/>
                      <a:pPr/>
                      <a:t>[VALUE]</a:t>
                    </a:fld>
                    <a:endParaRPr lang="en-US" baseline="0"/>
                  </a:p>
                </c:rich>
              </c:tx>
              <c:dLblPos val="bestFit"/>
              <c:showLegendKey val="0"/>
              <c:showVal val="1"/>
              <c:showCatName val="0"/>
              <c:showSerName val="0"/>
              <c:showPercent val="0"/>
              <c:showBubbleSize val="0"/>
              <c:separator>: </c:separator>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0FAA-4DB4-95D7-27D8BE985A61}"/>
                </c:ext>
              </c:extLst>
            </c:dLbl>
            <c:dLbl>
              <c:idx val="2"/>
              <c:tx>
                <c:rich>
                  <a:bodyPr/>
                  <a:lstStyle/>
                  <a:p>
                    <a:fld id="{356B1A3D-3485-4F08-8530-17B8CCB6F89C}" type="CELLRANGE">
                      <a:rPr lang="en-US"/>
                      <a:pPr/>
                      <a:t>[CELLRANGE]</a:t>
                    </a:fld>
                    <a:r>
                      <a:rPr lang="en-US" baseline="0"/>
                      <a:t>: </a:t>
                    </a:r>
                    <a:fld id="{4C2FAA20-B4FA-4312-8DB3-AB6412DA44C6}" type="VALUE">
                      <a:rPr lang="en-US" baseline="0"/>
                      <a:pPr/>
                      <a:t>[VALUE]</a:t>
                    </a:fld>
                    <a:endParaRPr lang="en-US" baseline="0"/>
                  </a:p>
                </c:rich>
              </c:tx>
              <c:dLblPos val="bestFit"/>
              <c:showLegendKey val="0"/>
              <c:showVal val="1"/>
              <c:showCatName val="0"/>
              <c:showSerName val="0"/>
              <c:showPercent val="0"/>
              <c:showBubbleSize val="0"/>
              <c:separator>: </c:separator>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0FAA-4DB4-95D7-27D8BE985A61}"/>
                </c:ext>
              </c:extLst>
            </c:dLbl>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dk1">
                        <a:lumMod val="75000"/>
                        <a:lumOff val="25000"/>
                      </a:schemeClr>
                    </a:solidFill>
                    <a:latin typeface="+mn-lt"/>
                    <a:ea typeface="+mn-ea"/>
                    <a:cs typeface="+mn-cs"/>
                  </a:defRPr>
                </a:pPr>
                <a:endParaRPr lang="en-US"/>
              </a:p>
            </c:txPr>
            <c:dLblPos val="bestFit"/>
            <c:showLegendKey val="0"/>
            <c:showVal val="1"/>
            <c:showCatName val="0"/>
            <c:showSerName val="0"/>
            <c:showPercent val="0"/>
            <c:showBubbleSize val="0"/>
            <c:separator>: </c:separator>
            <c:showLeaderLines val="1"/>
            <c:leaderLines>
              <c:spPr>
                <a:ln w="9525" cap="flat" cmpd="sng" algn="ctr">
                  <a:solidFill>
                    <a:schemeClr val="dk1">
                      <a:lumMod val="35000"/>
                      <a:lumOff val="65000"/>
                    </a:schemeClr>
                  </a:solidFill>
                  <a:round/>
                </a:ln>
                <a:effectLst/>
              </c:spPr>
            </c:leaderLines>
            <c:extLst>
              <c:ext xmlns:c15="http://schemas.microsoft.com/office/drawing/2012/chart" uri="{CE6537A1-D6FC-4f65-9D91-7224C49458BB}">
                <c15:showDataLabelsRange val="1"/>
              </c:ext>
            </c:extLst>
          </c:dLbls>
          <c:cat>
            <c:strRef>
              <c:f>Sheet1!$A$2:$A$4</c:f>
              <c:strCache>
                <c:ptCount val="3"/>
                <c:pt idx="0">
                  <c:v>Chatbot</c:v>
                </c:pt>
                <c:pt idx="1">
                  <c:v>Website</c:v>
                </c:pt>
                <c:pt idx="2">
                  <c:v>App</c:v>
                </c:pt>
              </c:strCache>
            </c:strRef>
          </c:cat>
          <c:val>
            <c:numRef>
              <c:f>Sheet1!$B$2:$B$4</c:f>
              <c:numCache>
                <c:formatCode>General</c:formatCode>
                <c:ptCount val="3"/>
                <c:pt idx="0">
                  <c:v>1</c:v>
                </c:pt>
                <c:pt idx="1">
                  <c:v>80</c:v>
                </c:pt>
                <c:pt idx="2">
                  <c:v>18</c:v>
                </c:pt>
              </c:numCache>
            </c:numRef>
          </c:val>
          <c:extLst>
            <c:ext xmlns:c15="http://schemas.microsoft.com/office/drawing/2012/chart" uri="{02D57815-91ED-43cb-92C2-25804820EDAC}">
              <c15:datalabelsRange>
                <c15:f>Sheet1!$A$2:$A$4</c15:f>
                <c15:dlblRangeCache>
                  <c:ptCount val="3"/>
                  <c:pt idx="0">
                    <c:v>Chatbot</c:v>
                  </c:pt>
                  <c:pt idx="1">
                    <c:v>Website</c:v>
                  </c:pt>
                  <c:pt idx="2">
                    <c:v>App</c:v>
                  </c:pt>
                </c15:dlblRangeCache>
              </c15:datalabelsRange>
            </c:ext>
            <c:ext xmlns:c16="http://schemas.microsoft.com/office/drawing/2014/chart" uri="{C3380CC4-5D6E-409C-BE32-E72D297353CC}">
              <c16:uniqueId val="{00000000-0FAA-4DB4-95D7-27D8BE985A61}"/>
            </c:ext>
          </c:extLst>
        </c:ser>
        <c:dLbls>
          <c:dLblPos val="ctr"/>
          <c:showLegendKey val="0"/>
          <c:showVal val="1"/>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Series 1</c:v>
                </c:pt>
              </c:strCache>
            </c:strRef>
          </c:tx>
          <c:dPt>
            <c:idx val="0"/>
            <c:bubble3D val="0"/>
            <c:spPr>
              <a:gradFill flip="none" rotWithShape="1">
                <a:gsLst>
                  <a:gs pos="0">
                    <a:schemeClr val="accent1">
                      <a:lumMod val="0"/>
                      <a:lumOff val="100000"/>
                    </a:schemeClr>
                  </a:gs>
                  <a:gs pos="21000">
                    <a:schemeClr val="accent1">
                      <a:lumMod val="0"/>
                      <a:lumOff val="100000"/>
                    </a:schemeClr>
                  </a:gs>
                  <a:gs pos="100000">
                    <a:schemeClr val="accent1">
                      <a:lumMod val="100000"/>
                    </a:schemeClr>
                  </a:gs>
                </a:gsLst>
                <a:path path="circle">
                  <a:fillToRect l="50000" t="-80000" r="50000" b="180000"/>
                </a:path>
                <a:tileRect/>
              </a:gradFill>
              <a:ln w="19050">
                <a:solidFill>
                  <a:schemeClr val="lt1"/>
                </a:solidFill>
              </a:ln>
              <a:effectLst/>
            </c:spPr>
            <c:extLst>
              <c:ext xmlns:c16="http://schemas.microsoft.com/office/drawing/2014/chart" uri="{C3380CC4-5D6E-409C-BE32-E72D297353CC}">
                <c16:uniqueId val="{00000001-B3A0-4CB8-A346-5EB9756A7E8B}"/>
              </c:ext>
            </c:extLst>
          </c:dPt>
          <c:dPt>
            <c:idx val="1"/>
            <c:bubble3D val="0"/>
            <c:spPr>
              <a:gradFill flip="none" rotWithShape="1">
                <a:gsLst>
                  <a:gs pos="0">
                    <a:schemeClr val="accent2">
                      <a:lumMod val="0"/>
                      <a:lumOff val="100000"/>
                    </a:schemeClr>
                  </a:gs>
                  <a:gs pos="23000">
                    <a:schemeClr val="accent2">
                      <a:lumMod val="0"/>
                      <a:lumOff val="100000"/>
                    </a:schemeClr>
                  </a:gs>
                  <a:gs pos="100000">
                    <a:schemeClr val="accent2">
                      <a:lumMod val="100000"/>
                    </a:schemeClr>
                  </a:gs>
                </a:gsLst>
                <a:path path="circle">
                  <a:fillToRect l="50000" t="-80000" r="50000" b="180000"/>
                </a:path>
                <a:tileRect/>
              </a:gradFill>
              <a:ln w="19050">
                <a:solidFill>
                  <a:schemeClr val="lt1"/>
                </a:solidFill>
              </a:ln>
              <a:effectLst/>
            </c:spPr>
            <c:extLst>
              <c:ext xmlns:c16="http://schemas.microsoft.com/office/drawing/2014/chart" uri="{C3380CC4-5D6E-409C-BE32-E72D297353CC}">
                <c16:uniqueId val="{00000003-B3A0-4CB8-A346-5EB9756A7E8B}"/>
              </c:ext>
            </c:extLst>
          </c:dPt>
          <c:dPt>
            <c:idx val="2"/>
            <c:bubble3D val="0"/>
            <c:spPr>
              <a:gradFill>
                <a:gsLst>
                  <a:gs pos="0">
                    <a:schemeClr val="accent3">
                      <a:lumMod val="0"/>
                      <a:lumOff val="100000"/>
                    </a:schemeClr>
                  </a:gs>
                  <a:gs pos="23000">
                    <a:schemeClr val="accent3">
                      <a:lumMod val="0"/>
                      <a:lumOff val="100000"/>
                    </a:schemeClr>
                  </a:gs>
                  <a:gs pos="100000">
                    <a:schemeClr val="accent3">
                      <a:lumMod val="100000"/>
                    </a:schemeClr>
                  </a:gs>
                </a:gsLst>
                <a:path path="circle">
                  <a:fillToRect l="50000" t="-80000" r="50000" b="180000"/>
                </a:path>
              </a:gradFill>
              <a:ln w="19050">
                <a:solidFill>
                  <a:schemeClr val="lt1"/>
                </a:solidFill>
              </a:ln>
              <a:effectLst/>
            </c:spPr>
            <c:extLst>
              <c:ext xmlns:c16="http://schemas.microsoft.com/office/drawing/2014/chart" uri="{C3380CC4-5D6E-409C-BE32-E72D297353CC}">
                <c16:uniqueId val="{00000005-B3A0-4CB8-A346-5EB9756A7E8B}"/>
              </c:ext>
            </c:extLst>
          </c:dPt>
          <c:dLbls>
            <c:dLbl>
              <c:idx val="0"/>
              <c:tx>
                <c:rich>
                  <a:bodyPr/>
                  <a:lstStyle/>
                  <a:p>
                    <a:fld id="{C08EE395-989C-4E74-80F3-450F8B89A46C}" type="CELLRANGE">
                      <a:rPr lang="en-US"/>
                      <a:pPr/>
                      <a:t>[CELLRANGE]</a:t>
                    </a:fld>
                    <a:r>
                      <a:rPr lang="en-US" baseline="0"/>
                      <a:t>: </a:t>
                    </a:r>
                    <a:fld id="{4622854E-0405-486F-8150-C9D5A78AF9BD}" type="VALUE">
                      <a:rPr lang="en-US" baseline="0"/>
                      <a:pPr/>
                      <a:t>[VALUE]</a:t>
                    </a:fld>
                    <a:endParaRPr lang="en-US" baseline="0"/>
                  </a:p>
                </c:rich>
              </c:tx>
              <c:dLblPos val="bestFit"/>
              <c:showLegendKey val="0"/>
              <c:showVal val="1"/>
              <c:showCatName val="0"/>
              <c:showSerName val="0"/>
              <c:showPercent val="0"/>
              <c:showBubbleSize val="0"/>
              <c:separator>: </c:separator>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B3A0-4CB8-A346-5EB9756A7E8B}"/>
                </c:ext>
              </c:extLst>
            </c:dLbl>
            <c:dLbl>
              <c:idx val="1"/>
              <c:tx>
                <c:rich>
                  <a:bodyPr/>
                  <a:lstStyle/>
                  <a:p>
                    <a:fld id="{9DFA59D1-F747-4092-B1D1-9BC73F1816C9}" type="CELLRANGE">
                      <a:rPr lang="en-US"/>
                      <a:pPr/>
                      <a:t>[CELLRANGE]</a:t>
                    </a:fld>
                    <a:r>
                      <a:rPr lang="en-US" baseline="0"/>
                      <a:t>: </a:t>
                    </a:r>
                    <a:fld id="{5E5D62C2-41AB-4CAB-B389-02A1ECD6A50B}" type="VALUE">
                      <a:rPr lang="en-US" baseline="0"/>
                      <a:pPr/>
                      <a:t>[VALUE]</a:t>
                    </a:fld>
                    <a:endParaRPr lang="en-US" baseline="0"/>
                  </a:p>
                </c:rich>
              </c:tx>
              <c:dLblPos val="bestFit"/>
              <c:showLegendKey val="0"/>
              <c:showVal val="1"/>
              <c:showCatName val="0"/>
              <c:showSerName val="0"/>
              <c:showPercent val="0"/>
              <c:showBubbleSize val="0"/>
              <c:separator>: </c:separator>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B3A0-4CB8-A346-5EB9756A7E8B}"/>
                </c:ext>
              </c:extLst>
            </c:dLbl>
            <c:dLbl>
              <c:idx val="2"/>
              <c:tx>
                <c:rich>
                  <a:bodyPr/>
                  <a:lstStyle/>
                  <a:p>
                    <a:fld id="{497D1CF4-8A46-495B-8EDE-1F68B4709ABD}" type="CELLRANGE">
                      <a:rPr lang="en-US"/>
                      <a:pPr/>
                      <a:t>[CELLRANGE]</a:t>
                    </a:fld>
                    <a:r>
                      <a:rPr lang="en-US" baseline="0"/>
                      <a:t>: </a:t>
                    </a:r>
                    <a:fld id="{16EBDFCA-6851-4113-BA3C-4FA7AA14AB82}" type="VALUE">
                      <a:rPr lang="en-US" baseline="0"/>
                      <a:pPr/>
                      <a:t>[VALUE]</a:t>
                    </a:fld>
                    <a:endParaRPr lang="en-US" baseline="0"/>
                  </a:p>
                </c:rich>
              </c:tx>
              <c:dLblPos val="bestFit"/>
              <c:showLegendKey val="0"/>
              <c:showVal val="1"/>
              <c:showCatName val="0"/>
              <c:showSerName val="0"/>
              <c:showPercent val="0"/>
              <c:showBubbleSize val="0"/>
              <c:separator>: </c:separator>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B3A0-4CB8-A346-5EB9756A7E8B}"/>
                </c:ext>
              </c:extLst>
            </c:dLbl>
            <c:spPr>
              <a:noFill/>
              <a:ln>
                <a:noFill/>
              </a:ln>
              <a:effectLst/>
            </c:spPr>
            <c:txPr>
              <a:bodyPr rot="0" spcFirstLastPara="1" vertOverflow="ellipsis" vert="horz" wrap="square" anchor="ctr" anchorCtr="1"/>
              <a:lstStyle/>
              <a:p>
                <a:pPr>
                  <a:defRPr sz="1197" b="1" i="0" u="none" strike="noStrike" kern="1200" baseline="0">
                    <a:solidFill>
                      <a:schemeClr val="dk1">
                        <a:lumMod val="75000"/>
                        <a:lumOff val="25000"/>
                      </a:schemeClr>
                    </a:solidFill>
                    <a:latin typeface="+mn-lt"/>
                    <a:ea typeface="+mn-ea"/>
                    <a:cs typeface="+mn-cs"/>
                  </a:defRPr>
                </a:pPr>
                <a:endParaRPr lang="en-US"/>
              </a:p>
            </c:txPr>
            <c:dLblPos val="bestFit"/>
            <c:showLegendKey val="0"/>
            <c:showVal val="1"/>
            <c:showCatName val="0"/>
            <c:showSerName val="0"/>
            <c:showPercent val="0"/>
            <c:showBubbleSize val="0"/>
            <c:separator>: </c:separator>
            <c:showLeaderLines val="1"/>
            <c:leaderLines>
              <c:spPr>
                <a:ln w="9525" cap="flat" cmpd="sng" algn="ctr">
                  <a:solidFill>
                    <a:schemeClr val="dk1">
                      <a:lumMod val="35000"/>
                      <a:lumOff val="65000"/>
                    </a:schemeClr>
                  </a:solidFill>
                  <a:round/>
                </a:ln>
                <a:effectLst/>
              </c:spPr>
            </c:leaderLines>
            <c:extLst>
              <c:ext xmlns:c15="http://schemas.microsoft.com/office/drawing/2012/chart" uri="{CE6537A1-D6FC-4f65-9D91-7224C49458BB}">
                <c15:showDataLabelsRange val="1"/>
              </c:ext>
            </c:extLst>
          </c:dLbls>
          <c:cat>
            <c:strRef>
              <c:f>Sheet1!$A$2:$A$4</c:f>
              <c:strCache>
                <c:ptCount val="3"/>
                <c:pt idx="0">
                  <c:v>Chatbot</c:v>
                </c:pt>
                <c:pt idx="1">
                  <c:v>Website</c:v>
                </c:pt>
                <c:pt idx="2">
                  <c:v>App</c:v>
                </c:pt>
              </c:strCache>
            </c:strRef>
          </c:cat>
          <c:val>
            <c:numRef>
              <c:f>Sheet1!$B$2:$B$4</c:f>
              <c:numCache>
                <c:formatCode>General</c:formatCode>
                <c:ptCount val="3"/>
                <c:pt idx="0">
                  <c:v>13</c:v>
                </c:pt>
                <c:pt idx="1">
                  <c:v>63</c:v>
                </c:pt>
                <c:pt idx="2">
                  <c:v>24</c:v>
                </c:pt>
              </c:numCache>
            </c:numRef>
          </c:val>
          <c:extLst>
            <c:ext xmlns:c15="http://schemas.microsoft.com/office/drawing/2012/chart" uri="{02D57815-91ED-43cb-92C2-25804820EDAC}">
              <c15:datalabelsRange>
                <c15:f>Sheet1!$A$2:$A$4</c15:f>
                <c15:dlblRangeCache>
                  <c:ptCount val="3"/>
                  <c:pt idx="0">
                    <c:v>Chatbot</c:v>
                  </c:pt>
                  <c:pt idx="1">
                    <c:v>Website</c:v>
                  </c:pt>
                  <c:pt idx="2">
                    <c:v>App</c:v>
                  </c:pt>
                </c15:dlblRangeCache>
              </c15:datalabelsRange>
            </c:ext>
            <c:ext xmlns:c16="http://schemas.microsoft.com/office/drawing/2014/chart" uri="{C3380CC4-5D6E-409C-BE32-E72D297353CC}">
              <c16:uniqueId val="{00000006-B3A0-4CB8-A346-5EB9756A7E8B}"/>
            </c:ext>
          </c:extLst>
        </c:ser>
        <c:dLbls>
          <c:dLblPos val="ctr"/>
          <c:showLegendKey val="0"/>
          <c:showVal val="1"/>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b="1">
          <a:latin typeface="+mn-lt"/>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6">
  <cs:axisTitle>
    <cs:lnRef idx="0"/>
    <cs:fillRef idx="0"/>
    <cs:effectRef idx="0"/>
    <cs:fontRef idx="minor">
      <a:schemeClr val="dk1">
        <a:lumMod val="65000"/>
        <a:lumOff val="35000"/>
      </a:schemeClr>
    </cs:fontRef>
    <cs:defRPr sz="1197" b="1" kern="1200"/>
  </cs:axisTitle>
  <cs:categoryAxis>
    <cs:lnRef idx="0"/>
    <cs:fillRef idx="0"/>
    <cs:effectRef idx="0"/>
    <cs:fontRef idx="minor">
      <a:schemeClr val="dk1">
        <a:lumMod val="65000"/>
        <a:lumOff val="35000"/>
      </a:schemeClr>
    </cs:fontRef>
    <cs:defRPr sz="1197" kern="1200" cap="none" spc="0" normalizeH="0" baseline="0"/>
  </cs:categoryAxis>
  <cs:chartArea>
    <cs:lnRef idx="0"/>
    <cs:fillRef idx="0"/>
    <cs:effectRef idx="0"/>
    <cs:fontRef idx="minor">
      <a:schemeClr val="dk1"/>
    </cs:fontRef>
    <cs:spPr>
      <a:pattFill prst="dkDnDiag">
        <a:fgClr>
          <a:schemeClr val="lt1"/>
        </a:fgClr>
        <a:bgClr>
          <a:schemeClr val="dk1">
            <a:lumMod val="10000"/>
            <a:lumOff val="90000"/>
          </a:schemeClr>
        </a:bgClr>
      </a:patt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alpha val="75000"/>
        </a:schemeClr>
      </a:solidFill>
      <a:ln w="9525">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gradFill>
        <a:gsLst>
          <a:gs pos="100000">
            <a:schemeClr val="phClr">
              <a:lumMod val="60000"/>
              <a:lumOff val="40000"/>
            </a:schemeClr>
          </a:gs>
          <a:gs pos="0">
            <a:schemeClr val="phClr"/>
          </a:gs>
        </a:gsLst>
        <a:lin ang="5400000" scaled="0"/>
      </a:gradFill>
      <a:ln w="19050">
        <a:solidFill>
          <a:schemeClr val="lt1"/>
        </a:solidFill>
      </a:ln>
    </cs:spPr>
  </cs:dataPoint>
  <cs:dataPoint3D>
    <cs:lnRef idx="0"/>
    <cs:fillRef idx="0">
      <cs:styleClr val="auto"/>
    </cs:fillRef>
    <cs:effectRef idx="0"/>
    <cs:fontRef idx="minor">
      <a:schemeClr val="tx1"/>
    </cs:fontRef>
    <cs:spPr>
      <a:gradFill>
        <a:gsLst>
          <a:gs pos="100000">
            <a:schemeClr val="phClr">
              <a:lumMod val="60000"/>
              <a:lumOff val="40000"/>
            </a:schemeClr>
          </a:gs>
          <a:gs pos="0">
            <a:schemeClr val="phClr"/>
          </a:gs>
        </a:gsLst>
        <a:lin ang="5400000" scaled="0"/>
      </a:gradFill>
      <a:ln w="50800">
        <a:solidFill>
          <a:schemeClr val="lt1"/>
        </a:solidFill>
      </a:ln>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064"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spPr>
      <a:solidFill>
        <a:schemeClr val="lt1">
          <a:alpha val="50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65000"/>
        <a:lumOff val="35000"/>
      </a:schemeClr>
    </cs:fontRef>
    <cs:defRPr sz="1197"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2128" b="1" kern="1200"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defRPr sz="1197"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56">
  <cs:axisTitle>
    <cs:lnRef idx="0"/>
    <cs:fillRef idx="0"/>
    <cs:effectRef idx="0"/>
    <cs:fontRef idx="minor">
      <a:schemeClr val="dk1">
        <a:lumMod val="65000"/>
        <a:lumOff val="35000"/>
      </a:schemeClr>
    </cs:fontRef>
    <cs:defRPr sz="1197" b="1" kern="1200"/>
  </cs:axisTitle>
  <cs:categoryAxis>
    <cs:lnRef idx="0"/>
    <cs:fillRef idx="0"/>
    <cs:effectRef idx="0"/>
    <cs:fontRef idx="minor">
      <a:schemeClr val="dk1">
        <a:lumMod val="65000"/>
        <a:lumOff val="35000"/>
      </a:schemeClr>
    </cs:fontRef>
    <cs:defRPr sz="1197" kern="1200" cap="none" spc="0" normalizeH="0" baseline="0"/>
  </cs:categoryAxis>
  <cs:chartArea>
    <cs:lnRef idx="0"/>
    <cs:fillRef idx="0"/>
    <cs:effectRef idx="0"/>
    <cs:fontRef idx="minor">
      <a:schemeClr val="dk1"/>
    </cs:fontRef>
    <cs:spPr>
      <a:pattFill prst="dkDnDiag">
        <a:fgClr>
          <a:schemeClr val="lt1"/>
        </a:fgClr>
        <a:bgClr>
          <a:schemeClr val="dk1">
            <a:lumMod val="10000"/>
            <a:lumOff val="90000"/>
          </a:schemeClr>
        </a:bgClr>
      </a:patt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alpha val="75000"/>
        </a:schemeClr>
      </a:solidFill>
      <a:ln w="9525">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gradFill>
        <a:gsLst>
          <a:gs pos="100000">
            <a:schemeClr val="phClr">
              <a:lumMod val="60000"/>
              <a:lumOff val="40000"/>
            </a:schemeClr>
          </a:gs>
          <a:gs pos="0">
            <a:schemeClr val="phClr"/>
          </a:gs>
        </a:gsLst>
        <a:lin ang="5400000" scaled="0"/>
      </a:gradFill>
      <a:ln w="19050">
        <a:solidFill>
          <a:schemeClr val="lt1"/>
        </a:solidFill>
      </a:ln>
    </cs:spPr>
  </cs:dataPoint>
  <cs:dataPoint3D>
    <cs:lnRef idx="0"/>
    <cs:fillRef idx="0">
      <cs:styleClr val="auto"/>
    </cs:fillRef>
    <cs:effectRef idx="0"/>
    <cs:fontRef idx="minor">
      <a:schemeClr val="tx1"/>
    </cs:fontRef>
    <cs:spPr>
      <a:gradFill>
        <a:gsLst>
          <a:gs pos="100000">
            <a:schemeClr val="phClr">
              <a:lumMod val="60000"/>
              <a:lumOff val="40000"/>
            </a:schemeClr>
          </a:gs>
          <a:gs pos="0">
            <a:schemeClr val="phClr"/>
          </a:gs>
        </a:gsLst>
        <a:lin ang="5400000" scaled="0"/>
      </a:gradFill>
      <a:ln w="50800">
        <a:solidFill>
          <a:schemeClr val="lt1"/>
        </a:solidFill>
      </a:ln>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064"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spPr>
      <a:solidFill>
        <a:schemeClr val="lt1">
          <a:alpha val="50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65000"/>
        <a:lumOff val="35000"/>
      </a:schemeClr>
    </cs:fontRef>
    <cs:defRPr sz="1197"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2128" b="1" kern="1200"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defRPr sz="1197" kern="1200"/>
  </cs:valueAxis>
  <cs:wall>
    <cs:lnRef idx="0"/>
    <cs:fillRef idx="0"/>
    <cs:effectRef idx="0"/>
    <cs:fontRef idx="minor">
      <a:schemeClr val="dk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NZ"/>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BA3A4ED-0D4E-42B1-A475-12869A2FA002}" type="datetimeFigureOut">
              <a:rPr lang="en-NZ" smtClean="0"/>
              <a:t>26/03/2018</a:t>
            </a:fld>
            <a:endParaRPr lang="en-NZ"/>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NZ"/>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NZ"/>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4B507D0-4B33-40AA-9220-E27A3DF80037}" type="slidenum">
              <a:rPr lang="en-NZ" smtClean="0"/>
              <a:t>‹#›</a:t>
            </a:fld>
            <a:endParaRPr lang="en-NZ"/>
          </a:p>
        </p:txBody>
      </p:sp>
    </p:spTree>
    <p:extLst>
      <p:ext uri="{BB962C8B-B14F-4D97-AF65-F5344CB8AC3E}">
        <p14:creationId xmlns:p14="http://schemas.microsoft.com/office/powerpoint/2010/main" val="39146505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10"/>
          </p:nvPr>
        </p:nvSpPr>
        <p:spPr/>
        <p:txBody>
          <a:bodyPr/>
          <a:lstStyle/>
          <a:p>
            <a:fld id="{34B507D0-4B33-40AA-9220-E27A3DF80037}" type="slidenum">
              <a:rPr lang="en-NZ" smtClean="0"/>
              <a:t>4</a:t>
            </a:fld>
            <a:endParaRPr lang="en-NZ"/>
          </a:p>
        </p:txBody>
      </p:sp>
    </p:spTree>
    <p:extLst>
      <p:ext uri="{BB962C8B-B14F-4D97-AF65-F5344CB8AC3E}">
        <p14:creationId xmlns:p14="http://schemas.microsoft.com/office/powerpoint/2010/main" val="8141400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7200"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2200" baseline="0">
                <a:solidFill>
                  <a:schemeClr val="tx1">
                    <a:lumMod val="75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3A571A71-22B1-40B0-82E9-B94787CC5DE0}" type="datetimeFigureOut">
              <a:rPr lang="en-AU" smtClean="0"/>
              <a:t>26/03/2018</a:t>
            </a:fld>
            <a:endParaRPr lang="en-AU"/>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en-AU"/>
          </a:p>
        </p:txBody>
      </p:sp>
      <p:sp>
        <p:nvSpPr>
          <p:cNvPr id="6" name="Slide Number Placeholder 5"/>
          <p:cNvSpPr>
            <a:spLocks noGrp="1"/>
          </p:cNvSpPr>
          <p:nvPr>
            <p:ph type="sldNum" sz="quarter" idx="12"/>
          </p:nvPr>
        </p:nvSpPr>
        <p:spPr/>
        <p:txBody>
          <a:bodyPr/>
          <a:lstStyle>
            <a:lvl1pPr>
              <a:defRPr>
                <a:solidFill>
                  <a:schemeClr val="tx1">
                    <a:lumMod val="65000"/>
                  </a:schemeClr>
                </a:solidFill>
              </a:defRPr>
            </a:lvl1pPr>
          </a:lstStyle>
          <a:p>
            <a:fld id="{4C13F9C5-484A-4BAC-9EE2-512EC567E62C}" type="slidenum">
              <a:rPr lang="en-AU" smtClean="0"/>
              <a:t>‹#›</a:t>
            </a:fld>
            <a:endParaRPr lang="en-AU"/>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949482381"/>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A571A71-22B1-40B0-82E9-B94787CC5DE0}" type="datetimeFigureOut">
              <a:rPr lang="en-AU" smtClean="0"/>
              <a:t>26/03/2018</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4C13F9C5-484A-4BAC-9EE2-512EC567E62C}" type="slidenum">
              <a:rPr lang="en-AU" smtClean="0"/>
              <a:t>‹#›</a:t>
            </a:fld>
            <a:endParaRPr lang="en-AU"/>
          </a:p>
        </p:txBody>
      </p:sp>
    </p:spTree>
    <p:extLst>
      <p:ext uri="{BB962C8B-B14F-4D97-AF65-F5344CB8AC3E}">
        <p14:creationId xmlns:p14="http://schemas.microsoft.com/office/powerpoint/2010/main" val="34159005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8700" y="381000"/>
            <a:ext cx="2476500" cy="58975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62000" y="381000"/>
            <a:ext cx="7734300" cy="5897562"/>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A571A71-22B1-40B0-82E9-B94787CC5DE0}" type="datetimeFigureOut">
              <a:rPr lang="en-AU" smtClean="0"/>
              <a:t>26/03/2018</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4C13F9C5-484A-4BAC-9EE2-512EC567E62C}" type="slidenum">
              <a:rPr lang="en-AU" smtClean="0"/>
              <a:t>‹#›</a:t>
            </a:fld>
            <a:endParaRPr lang="en-AU"/>
          </a:p>
        </p:txBody>
      </p:sp>
    </p:spTree>
    <p:extLst>
      <p:ext uri="{BB962C8B-B14F-4D97-AF65-F5344CB8AC3E}">
        <p14:creationId xmlns:p14="http://schemas.microsoft.com/office/powerpoint/2010/main" val="39123663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A571A71-22B1-40B0-82E9-B94787CC5DE0}" type="datetimeFigureOut">
              <a:rPr lang="en-AU" smtClean="0"/>
              <a:t>26/03/2018</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4C13F9C5-484A-4BAC-9EE2-512EC567E62C}" type="slidenum">
              <a:rPr lang="en-AU" smtClean="0"/>
              <a:t>‹#›</a:t>
            </a:fld>
            <a:endParaRPr lang="en-AU"/>
          </a:p>
        </p:txBody>
      </p:sp>
    </p:spTree>
    <p:extLst>
      <p:ext uri="{BB962C8B-B14F-4D97-AF65-F5344CB8AC3E}">
        <p14:creationId xmlns:p14="http://schemas.microsoft.com/office/powerpoint/2010/main" val="8660905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61872" y="758952"/>
            <a:ext cx="9418320" cy="4041648"/>
          </a:xfrm>
        </p:spPr>
        <p:txBody>
          <a:bodyPr anchor="b">
            <a:normAutofit/>
          </a:bodyPr>
          <a:lstStyle>
            <a:lvl1pPr>
              <a:lnSpc>
                <a:spcPct val="85000"/>
              </a:lnSpc>
              <a:defRPr sz="7200" b="0"/>
            </a:lvl1pPr>
          </a:lstStyle>
          <a:p>
            <a:r>
              <a:rPr lang="en-US"/>
              <a:t>Click to edit Master title style</a:t>
            </a:r>
            <a:endParaRPr lang="en-US" dirty="0"/>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22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A571A71-22B1-40B0-82E9-B94787CC5DE0}" type="datetimeFigureOut">
              <a:rPr lang="en-AU" smtClean="0"/>
              <a:t>26/03/2018</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4C13F9C5-484A-4BAC-9EE2-512EC567E62C}" type="slidenum">
              <a:rPr lang="en-AU" smtClean="0"/>
              <a:t>‹#›</a:t>
            </a:fld>
            <a:endParaRPr lang="en-AU"/>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2667090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61872"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26480"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A571A71-22B1-40B0-82E9-B94787CC5DE0}" type="datetimeFigureOut">
              <a:rPr lang="en-AU" smtClean="0"/>
              <a:t>26/03/2018</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4C13F9C5-484A-4BAC-9EE2-512EC567E62C}" type="slidenum">
              <a:rPr lang="en-AU" smtClean="0"/>
              <a:t>‹#›</a:t>
            </a:fld>
            <a:endParaRPr lang="en-AU"/>
          </a:p>
        </p:txBody>
      </p:sp>
    </p:spTree>
    <p:extLst>
      <p:ext uri="{BB962C8B-B14F-4D97-AF65-F5344CB8AC3E}">
        <p14:creationId xmlns:p14="http://schemas.microsoft.com/office/powerpoint/2010/main" val="1720897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261872" y="1713655"/>
            <a:ext cx="4480560" cy="731520"/>
          </a:xfrm>
        </p:spPr>
        <p:txBody>
          <a:bodyPr anchor="b">
            <a:normAutofit/>
          </a:bodyPr>
          <a:lstStyle>
            <a:lvl1pPr marL="0" indent="0">
              <a:spcBef>
                <a:spcPts val="0"/>
              </a:spcBef>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261872"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26480" y="1713655"/>
            <a:ext cx="4480560" cy="731520"/>
          </a:xfrm>
        </p:spPr>
        <p:txBody>
          <a:bodyPr anchor="b">
            <a:normAutofit/>
          </a:bodyPr>
          <a:lstStyle>
            <a:lvl1pPr marL="0" indent="0">
              <a:lnSpc>
                <a:spcPct val="95000"/>
              </a:lnSpc>
              <a:spcBef>
                <a:spcPts val="0"/>
              </a:spcBef>
              <a:buNone/>
              <a:defRPr lang="en-US" sz="2000" b="0" kern="1200" dirty="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2000"/>
              </a:spcBef>
              <a:buFontTx/>
              <a:buNone/>
            </a:pPr>
            <a:r>
              <a:rPr lang="en-US"/>
              <a:t>Edit Master text styles</a:t>
            </a:r>
          </a:p>
        </p:txBody>
      </p:sp>
      <p:sp>
        <p:nvSpPr>
          <p:cNvPr id="6" name="Content Placeholder 5"/>
          <p:cNvSpPr>
            <a:spLocks noGrp="1"/>
          </p:cNvSpPr>
          <p:nvPr>
            <p:ph sz="quarter" idx="4"/>
          </p:nvPr>
        </p:nvSpPr>
        <p:spPr>
          <a:xfrm>
            <a:off x="6126480"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A571A71-22B1-40B0-82E9-B94787CC5DE0}" type="datetimeFigureOut">
              <a:rPr lang="en-AU" smtClean="0"/>
              <a:t>26/03/2018</a:t>
            </a:fld>
            <a:endParaRPr lang="en-AU"/>
          </a:p>
        </p:txBody>
      </p:sp>
      <p:sp>
        <p:nvSpPr>
          <p:cNvPr id="8" name="Footer Placeholder 7"/>
          <p:cNvSpPr>
            <a:spLocks noGrp="1"/>
          </p:cNvSpPr>
          <p:nvPr>
            <p:ph type="ftr" sz="quarter" idx="11"/>
          </p:nvPr>
        </p:nvSpPr>
        <p:spPr/>
        <p:txBody>
          <a:bodyPr/>
          <a:lstStyle/>
          <a:p>
            <a:endParaRPr lang="en-AU"/>
          </a:p>
        </p:txBody>
      </p:sp>
      <p:sp>
        <p:nvSpPr>
          <p:cNvPr id="9" name="Slide Number Placeholder 8"/>
          <p:cNvSpPr>
            <a:spLocks noGrp="1"/>
          </p:cNvSpPr>
          <p:nvPr>
            <p:ph type="sldNum" sz="quarter" idx="12"/>
          </p:nvPr>
        </p:nvSpPr>
        <p:spPr/>
        <p:txBody>
          <a:bodyPr/>
          <a:lstStyle/>
          <a:p>
            <a:fld id="{4C13F9C5-484A-4BAC-9EE2-512EC567E62C}" type="slidenum">
              <a:rPr lang="en-AU" smtClean="0"/>
              <a:t>‹#›</a:t>
            </a:fld>
            <a:endParaRPr lang="en-AU"/>
          </a:p>
        </p:txBody>
      </p:sp>
    </p:spTree>
    <p:extLst>
      <p:ext uri="{BB962C8B-B14F-4D97-AF65-F5344CB8AC3E}">
        <p14:creationId xmlns:p14="http://schemas.microsoft.com/office/powerpoint/2010/main" val="28230253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A571A71-22B1-40B0-82E9-B94787CC5DE0}" type="datetimeFigureOut">
              <a:rPr lang="en-AU" smtClean="0"/>
              <a:t>26/03/2018</a:t>
            </a:fld>
            <a:endParaRPr lang="en-AU"/>
          </a:p>
        </p:txBody>
      </p:sp>
      <p:sp>
        <p:nvSpPr>
          <p:cNvPr id="4" name="Footer Placeholder 3"/>
          <p:cNvSpPr>
            <a:spLocks noGrp="1"/>
          </p:cNvSpPr>
          <p:nvPr>
            <p:ph type="ftr" sz="quarter" idx="11"/>
          </p:nvPr>
        </p:nvSpPr>
        <p:spPr/>
        <p:txBody>
          <a:bodyPr/>
          <a:lstStyle/>
          <a:p>
            <a:endParaRPr lang="en-AU"/>
          </a:p>
        </p:txBody>
      </p:sp>
      <p:sp>
        <p:nvSpPr>
          <p:cNvPr id="5" name="Slide Number Placeholder 4"/>
          <p:cNvSpPr>
            <a:spLocks noGrp="1"/>
          </p:cNvSpPr>
          <p:nvPr>
            <p:ph type="sldNum" sz="quarter" idx="12"/>
          </p:nvPr>
        </p:nvSpPr>
        <p:spPr/>
        <p:txBody>
          <a:bodyPr/>
          <a:lstStyle/>
          <a:p>
            <a:fld id="{4C13F9C5-484A-4BAC-9EE2-512EC567E62C}" type="slidenum">
              <a:rPr lang="en-AU" smtClean="0"/>
              <a:t>‹#›</a:t>
            </a:fld>
            <a:endParaRPr lang="en-AU"/>
          </a:p>
        </p:txBody>
      </p:sp>
    </p:spTree>
    <p:extLst>
      <p:ext uri="{BB962C8B-B14F-4D97-AF65-F5344CB8AC3E}">
        <p14:creationId xmlns:p14="http://schemas.microsoft.com/office/powerpoint/2010/main" val="6670173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A571A71-22B1-40B0-82E9-B94787CC5DE0}" type="datetimeFigureOut">
              <a:rPr lang="en-AU" smtClean="0"/>
              <a:t>26/03/2018</a:t>
            </a:fld>
            <a:endParaRPr lang="en-AU"/>
          </a:p>
        </p:txBody>
      </p:sp>
      <p:sp>
        <p:nvSpPr>
          <p:cNvPr id="3" name="Footer Placeholder 2"/>
          <p:cNvSpPr>
            <a:spLocks noGrp="1"/>
          </p:cNvSpPr>
          <p:nvPr>
            <p:ph type="ftr" sz="quarter" idx="11"/>
          </p:nvPr>
        </p:nvSpPr>
        <p:spPr/>
        <p:txBody>
          <a:bodyPr/>
          <a:lstStyle/>
          <a:p>
            <a:endParaRPr lang="en-AU"/>
          </a:p>
        </p:txBody>
      </p:sp>
      <p:sp>
        <p:nvSpPr>
          <p:cNvPr id="4" name="Slide Number Placeholder 3"/>
          <p:cNvSpPr>
            <a:spLocks noGrp="1"/>
          </p:cNvSpPr>
          <p:nvPr>
            <p:ph type="sldNum" sz="quarter" idx="12"/>
          </p:nvPr>
        </p:nvSpPr>
        <p:spPr/>
        <p:txBody>
          <a:bodyPr/>
          <a:lstStyle/>
          <a:p>
            <a:fld id="{4C13F9C5-484A-4BAC-9EE2-512EC567E62C}" type="slidenum">
              <a:rPr lang="en-AU" smtClean="0"/>
              <a:t>‹#›</a:t>
            </a:fld>
            <a:endParaRPr lang="en-AU"/>
          </a:p>
        </p:txBody>
      </p:sp>
    </p:spTree>
    <p:extLst>
      <p:ext uri="{BB962C8B-B14F-4D97-AF65-F5344CB8AC3E}">
        <p14:creationId xmlns:p14="http://schemas.microsoft.com/office/powerpoint/2010/main" val="22932564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200400" cy="1600197"/>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4504267" y="685800"/>
            <a:ext cx="6079066" cy="548640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1248" y="2099734"/>
            <a:ext cx="32004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3A571A71-22B1-40B0-82E9-B94787CC5DE0}" type="datetimeFigureOut">
              <a:rPr lang="en-AU" smtClean="0"/>
              <a:t>26/03/2018</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4C13F9C5-484A-4BAC-9EE2-512EC567E62C}" type="slidenum">
              <a:rPr lang="en-AU" smtClean="0"/>
              <a:t>‹#›</a:t>
            </a:fld>
            <a:endParaRPr lang="en-AU"/>
          </a:p>
        </p:txBody>
      </p:sp>
    </p:spTree>
    <p:extLst>
      <p:ext uri="{BB962C8B-B14F-4D97-AF65-F5344CB8AC3E}">
        <p14:creationId xmlns:p14="http://schemas.microsoft.com/office/powerpoint/2010/main" val="23238332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5105400"/>
            <a:ext cx="1129284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14400" y="5257800"/>
            <a:ext cx="9982200" cy="914400"/>
          </a:xfrm>
        </p:spPr>
        <p:txBody>
          <a:bodyPr anchor="b">
            <a:normAutofit/>
          </a:bodyPr>
          <a:lstStyle>
            <a:lvl1pPr>
              <a:defRPr sz="2800" b="0">
                <a:solidFill>
                  <a:schemeClr val="bg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11292840" cy="5128923"/>
          </a:xfrm>
          <a:solidFill>
            <a:schemeClr val="accent1"/>
          </a:solidFill>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4400" y="6108589"/>
            <a:ext cx="998220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3A571A71-22B1-40B0-82E9-B94787CC5DE0}" type="datetimeFigureOut">
              <a:rPr lang="en-AU" smtClean="0"/>
              <a:t>26/03/2018</a:t>
            </a:fld>
            <a:endParaRPr lang="en-AU"/>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C13F9C5-484A-4BAC-9EE2-512EC567E62C}" type="slidenum">
              <a:rPr lang="en-AU" smtClean="0"/>
              <a:t>‹#›</a:t>
            </a:fld>
            <a:endParaRPr lang="en-AU"/>
          </a:p>
        </p:txBody>
      </p:sp>
    </p:spTree>
    <p:extLst>
      <p:ext uri="{BB962C8B-B14F-4D97-AF65-F5344CB8AC3E}">
        <p14:creationId xmlns:p14="http://schemas.microsoft.com/office/powerpoint/2010/main" val="34311410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61872" y="365760"/>
            <a:ext cx="9692640" cy="1325562"/>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261872" y="1828800"/>
            <a:ext cx="8595360" cy="4351337"/>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16200000">
            <a:off x="10797542" y="998537"/>
            <a:ext cx="1904999" cy="365125"/>
          </a:xfrm>
          <a:prstGeom prst="rect">
            <a:avLst/>
          </a:prstGeom>
        </p:spPr>
        <p:txBody>
          <a:bodyPr vert="horz" lIns="91440" tIns="45720" rIns="91440" bIns="45720" rtlCol="0" anchor="ctr"/>
          <a:lstStyle>
            <a:lvl1pPr algn="r">
              <a:defRPr sz="1050" b="0">
                <a:solidFill>
                  <a:schemeClr val="tx2">
                    <a:lumMod val="20000"/>
                    <a:lumOff val="80000"/>
                  </a:schemeClr>
                </a:solidFill>
              </a:defRPr>
            </a:lvl1pPr>
          </a:lstStyle>
          <a:p>
            <a:fld id="{3A571A71-22B1-40B0-82E9-B94787CC5DE0}" type="datetimeFigureOut">
              <a:rPr lang="en-AU" smtClean="0"/>
              <a:t>26/03/2018</a:t>
            </a:fld>
            <a:endParaRPr lang="en-AU"/>
          </a:p>
        </p:txBody>
      </p:sp>
      <p:sp>
        <p:nvSpPr>
          <p:cNvPr id="5" name="Footer Placeholder 4"/>
          <p:cNvSpPr>
            <a:spLocks noGrp="1"/>
          </p:cNvSpPr>
          <p:nvPr>
            <p:ph type="ftr" sz="quarter" idx="3"/>
          </p:nvPr>
        </p:nvSpPr>
        <p:spPr>
          <a:xfrm rot="16200000">
            <a:off x="9959341" y="4046537"/>
            <a:ext cx="3581400" cy="365125"/>
          </a:xfrm>
          <a:prstGeom prst="rect">
            <a:avLst/>
          </a:prstGeom>
        </p:spPr>
        <p:txBody>
          <a:bodyPr vert="horz" lIns="91440" tIns="45720" rIns="91440" bIns="45720" rtlCol="0" anchor="ctr"/>
          <a:lstStyle>
            <a:lvl1pPr algn="l">
              <a:defRPr sz="1050">
                <a:solidFill>
                  <a:schemeClr val="tx2">
                    <a:lumMod val="20000"/>
                    <a:lumOff val="80000"/>
                  </a:schemeClr>
                </a:solidFill>
              </a:defRPr>
            </a:lvl1pPr>
          </a:lstStyle>
          <a:p>
            <a:endParaRPr lang="en-AU"/>
          </a:p>
        </p:txBody>
      </p:sp>
      <p:sp>
        <p:nvSpPr>
          <p:cNvPr id="6" name="Slide Number Placeholder 5"/>
          <p:cNvSpPr>
            <a:spLocks noGrp="1"/>
          </p:cNvSpPr>
          <p:nvPr>
            <p:ph type="sldNum" sz="quarter" idx="4"/>
          </p:nvPr>
        </p:nvSpPr>
        <p:spPr>
          <a:xfrm>
            <a:off x="11292840" y="6172200"/>
            <a:ext cx="914400" cy="593725"/>
          </a:xfrm>
          <a:prstGeom prst="rect">
            <a:avLst/>
          </a:prstGeom>
        </p:spPr>
        <p:txBody>
          <a:bodyPr vert="horz" lIns="45720" tIns="45720" rIns="45720" bIns="45720" rtlCol="0" anchor="ctr">
            <a:normAutofit/>
          </a:bodyPr>
          <a:lstStyle>
            <a:lvl1pPr algn="ctr">
              <a:defRPr sz="3600">
                <a:solidFill>
                  <a:schemeClr val="tx2">
                    <a:lumMod val="60000"/>
                    <a:lumOff val="40000"/>
                  </a:schemeClr>
                </a:solidFill>
              </a:defRPr>
            </a:lvl1pPr>
          </a:lstStyle>
          <a:p>
            <a:fld id="{4C13F9C5-484A-4BAC-9EE2-512EC567E62C}" type="slidenum">
              <a:rPr lang="en-AU" smtClean="0"/>
              <a:t>‹#›</a:t>
            </a:fld>
            <a:endParaRPr lang="en-AU"/>
          </a:p>
        </p:txBody>
      </p:sp>
    </p:spTree>
    <p:extLst>
      <p:ext uri="{BB962C8B-B14F-4D97-AF65-F5344CB8AC3E}">
        <p14:creationId xmlns:p14="http://schemas.microsoft.com/office/powerpoint/2010/main" val="49611353"/>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image" Target="../media/image11.tiff"/><Relationship Id="rId1" Type="http://schemas.openxmlformats.org/officeDocument/2006/relationships/slideLayout" Target="../slideLayouts/slideLayout2.xml"/><Relationship Id="rId4" Type="http://schemas.openxmlformats.org/officeDocument/2006/relationships/image" Target="../media/image13.tiff"/></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image" Target="../media/image20.tiff"/><Relationship Id="rId1" Type="http://schemas.openxmlformats.org/officeDocument/2006/relationships/slideLayout" Target="../slideLayouts/slideLayout2.xml"/><Relationship Id="rId5" Type="http://schemas.openxmlformats.org/officeDocument/2006/relationships/image" Target="../media/image23.tiff"/><Relationship Id="rId4" Type="http://schemas.openxmlformats.org/officeDocument/2006/relationships/image" Target="../media/image22.tif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2.tiff"/><Relationship Id="rId1" Type="http://schemas.openxmlformats.org/officeDocument/2006/relationships/slideLayout" Target="../slideLayouts/slideLayout2.xml"/><Relationship Id="rId6" Type="http://schemas.openxmlformats.org/officeDocument/2006/relationships/image" Target="../media/image6.tiff"/><Relationship Id="rId5" Type="http://schemas.openxmlformats.org/officeDocument/2006/relationships/image" Target="../media/image5.tiff"/><Relationship Id="rId4" Type="http://schemas.openxmlformats.org/officeDocument/2006/relationships/image" Target="../media/image4.tiff"/></Relationships>
</file>

<file path=ppt/slides/_rels/slide6.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05F742-8B04-4E86-815D-1EF9C6039186}"/>
              </a:ext>
            </a:extLst>
          </p:cNvPr>
          <p:cNvSpPr>
            <a:spLocks noGrp="1"/>
          </p:cNvSpPr>
          <p:nvPr>
            <p:ph type="ctrTitle"/>
          </p:nvPr>
        </p:nvSpPr>
        <p:spPr/>
        <p:txBody>
          <a:bodyPr/>
          <a:lstStyle/>
          <a:p>
            <a:r>
              <a:rPr lang="en-AU" dirty="0"/>
              <a:t>AI Course Selection</a:t>
            </a:r>
          </a:p>
        </p:txBody>
      </p:sp>
      <p:sp>
        <p:nvSpPr>
          <p:cNvPr id="3" name="Subtitle 2">
            <a:extLst>
              <a:ext uri="{FF2B5EF4-FFF2-40B4-BE49-F238E27FC236}">
                <a16:creationId xmlns:a16="http://schemas.microsoft.com/office/drawing/2014/main" id="{835DD53B-B14E-4955-B18B-920675228126}"/>
              </a:ext>
            </a:extLst>
          </p:cNvPr>
          <p:cNvSpPr>
            <a:spLocks noGrp="1"/>
          </p:cNvSpPr>
          <p:nvPr>
            <p:ph type="subTitle" idx="1"/>
          </p:nvPr>
        </p:nvSpPr>
        <p:spPr/>
        <p:txBody>
          <a:bodyPr/>
          <a:lstStyle/>
          <a:p>
            <a:r>
              <a:rPr lang="en-AU" dirty="0"/>
              <a:t>Project Audit 2</a:t>
            </a:r>
          </a:p>
        </p:txBody>
      </p:sp>
    </p:spTree>
    <p:extLst>
      <p:ext uri="{BB962C8B-B14F-4D97-AF65-F5344CB8AC3E}">
        <p14:creationId xmlns:p14="http://schemas.microsoft.com/office/powerpoint/2010/main" val="21313050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06EDC6-100F-4C2F-B6D6-32480D4B988F}"/>
              </a:ext>
            </a:extLst>
          </p:cNvPr>
          <p:cNvSpPr>
            <a:spLocks noGrp="1"/>
          </p:cNvSpPr>
          <p:nvPr>
            <p:ph type="title"/>
          </p:nvPr>
        </p:nvSpPr>
        <p:spPr/>
        <p:txBody>
          <a:bodyPr/>
          <a:lstStyle/>
          <a:p>
            <a:r>
              <a:rPr lang="en-AU" dirty="0"/>
              <a:t>Data collection</a:t>
            </a:r>
          </a:p>
        </p:txBody>
      </p:sp>
      <p:sp>
        <p:nvSpPr>
          <p:cNvPr id="3" name="Content Placeholder 2">
            <a:extLst>
              <a:ext uri="{FF2B5EF4-FFF2-40B4-BE49-F238E27FC236}">
                <a16:creationId xmlns:a16="http://schemas.microsoft.com/office/drawing/2014/main" id="{54B80A96-5173-4DF7-B248-E39D8F6F12C1}"/>
              </a:ext>
            </a:extLst>
          </p:cNvPr>
          <p:cNvSpPr>
            <a:spLocks noGrp="1"/>
          </p:cNvSpPr>
          <p:nvPr>
            <p:ph idx="1"/>
          </p:nvPr>
        </p:nvSpPr>
        <p:spPr/>
        <p:txBody>
          <a:bodyPr/>
          <a:lstStyle/>
          <a:p>
            <a:r>
              <a:rPr lang="en-AU" dirty="0"/>
              <a:t>Face-to-face interview with an Academic Program Officer at </a:t>
            </a:r>
            <a:r>
              <a:rPr lang="en-AU" dirty="0" err="1"/>
              <a:t>Fenner</a:t>
            </a:r>
            <a:r>
              <a:rPr lang="en-AU" dirty="0"/>
              <a:t> Hall</a:t>
            </a:r>
          </a:p>
          <a:p>
            <a:r>
              <a:rPr lang="en-AU" dirty="0"/>
              <a:t>Results</a:t>
            </a:r>
          </a:p>
          <a:p>
            <a:r>
              <a:rPr lang="en-AU" dirty="0"/>
              <a:t>What we’ve learnt</a:t>
            </a:r>
          </a:p>
          <a:p>
            <a:pPr lvl="1"/>
            <a:r>
              <a:rPr lang="en-AU" dirty="0"/>
              <a:t>Good news is that we’re seeing a trend with multiple sets of data/results</a:t>
            </a:r>
          </a:p>
          <a:p>
            <a:pPr lvl="1"/>
            <a:r>
              <a:rPr lang="en-AU" dirty="0"/>
              <a:t>Forms a good foundation for the define phase</a:t>
            </a:r>
          </a:p>
          <a:p>
            <a:endParaRPr lang="en-AU" dirty="0"/>
          </a:p>
          <a:p>
            <a:r>
              <a:rPr lang="en-AU" dirty="0"/>
              <a:t>Main points?: Expert seems most in agreement with survey results, also includes time scheduling could be the main issue for students</a:t>
            </a:r>
          </a:p>
        </p:txBody>
      </p:sp>
    </p:spTree>
    <p:extLst>
      <p:ext uri="{BB962C8B-B14F-4D97-AF65-F5344CB8AC3E}">
        <p14:creationId xmlns:p14="http://schemas.microsoft.com/office/powerpoint/2010/main" val="30330589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FDBC76-8006-46CD-85B2-59DEAA4F176E}"/>
              </a:ext>
            </a:extLst>
          </p:cNvPr>
          <p:cNvSpPr>
            <a:spLocks noGrp="1"/>
          </p:cNvSpPr>
          <p:nvPr>
            <p:ph type="title"/>
          </p:nvPr>
        </p:nvSpPr>
        <p:spPr/>
        <p:txBody>
          <a:bodyPr/>
          <a:lstStyle/>
          <a:p>
            <a:r>
              <a:rPr lang="en-AU" dirty="0"/>
              <a:t>Data collection</a:t>
            </a:r>
          </a:p>
        </p:txBody>
      </p:sp>
      <p:sp>
        <p:nvSpPr>
          <p:cNvPr id="3" name="Content Placeholder 2">
            <a:extLst>
              <a:ext uri="{FF2B5EF4-FFF2-40B4-BE49-F238E27FC236}">
                <a16:creationId xmlns:a16="http://schemas.microsoft.com/office/drawing/2014/main" id="{A69B2DE7-6713-4CBE-80E1-1EF0B448FFE2}"/>
              </a:ext>
            </a:extLst>
          </p:cNvPr>
          <p:cNvSpPr>
            <a:spLocks noGrp="1"/>
          </p:cNvSpPr>
          <p:nvPr>
            <p:ph idx="1"/>
          </p:nvPr>
        </p:nvSpPr>
        <p:spPr/>
        <p:txBody>
          <a:bodyPr/>
          <a:lstStyle/>
          <a:p>
            <a:r>
              <a:rPr lang="en-AU" dirty="0"/>
              <a:t>Proposition to ANUSA</a:t>
            </a:r>
          </a:p>
          <a:p>
            <a:pPr lvl="1"/>
            <a:r>
              <a:rPr lang="en-AU" dirty="0"/>
              <a:t>Same survey proposed to ANUSA</a:t>
            </a:r>
          </a:p>
          <a:p>
            <a:r>
              <a:rPr lang="en-AU" dirty="0"/>
              <a:t>Results</a:t>
            </a:r>
          </a:p>
          <a:p>
            <a:pPr lvl="1"/>
            <a:r>
              <a:rPr lang="en-AU" dirty="0"/>
              <a:t>Rejected due to importance compared to official surveys</a:t>
            </a:r>
          </a:p>
        </p:txBody>
      </p:sp>
    </p:spTree>
    <p:extLst>
      <p:ext uri="{BB962C8B-B14F-4D97-AF65-F5344CB8AC3E}">
        <p14:creationId xmlns:p14="http://schemas.microsoft.com/office/powerpoint/2010/main" val="31304915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E65592-B055-48BA-8876-D275C8C6FE82}"/>
              </a:ext>
            </a:extLst>
          </p:cNvPr>
          <p:cNvSpPr>
            <a:spLocks noGrp="1"/>
          </p:cNvSpPr>
          <p:nvPr>
            <p:ph type="title"/>
          </p:nvPr>
        </p:nvSpPr>
        <p:spPr/>
        <p:txBody>
          <a:bodyPr/>
          <a:lstStyle/>
          <a:p>
            <a:r>
              <a:rPr lang="en-AU" dirty="0"/>
              <a:t>Infographic</a:t>
            </a:r>
          </a:p>
        </p:txBody>
      </p:sp>
      <p:sp>
        <p:nvSpPr>
          <p:cNvPr id="3" name="Content Placeholder 2">
            <a:extLst>
              <a:ext uri="{FF2B5EF4-FFF2-40B4-BE49-F238E27FC236}">
                <a16:creationId xmlns:a16="http://schemas.microsoft.com/office/drawing/2014/main" id="{BBC7320E-FFC3-4E25-9ECE-B869B7DB42DA}"/>
              </a:ext>
            </a:extLst>
          </p:cNvPr>
          <p:cNvSpPr>
            <a:spLocks noGrp="1"/>
          </p:cNvSpPr>
          <p:nvPr>
            <p:ph idx="1"/>
          </p:nvPr>
        </p:nvSpPr>
        <p:spPr/>
        <p:txBody>
          <a:bodyPr/>
          <a:lstStyle/>
          <a:p>
            <a:r>
              <a:rPr lang="en-AU" dirty="0"/>
              <a:t>Summarise results with visual representation</a:t>
            </a:r>
          </a:p>
        </p:txBody>
      </p:sp>
    </p:spTree>
    <p:extLst>
      <p:ext uri="{BB962C8B-B14F-4D97-AF65-F5344CB8AC3E}">
        <p14:creationId xmlns:p14="http://schemas.microsoft.com/office/powerpoint/2010/main" val="26979485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F8876C-9827-4658-9EEC-9DF7BB068D41}"/>
              </a:ext>
            </a:extLst>
          </p:cNvPr>
          <p:cNvSpPr>
            <a:spLocks noGrp="1"/>
          </p:cNvSpPr>
          <p:nvPr>
            <p:ph type="title"/>
          </p:nvPr>
        </p:nvSpPr>
        <p:spPr/>
        <p:txBody>
          <a:bodyPr/>
          <a:lstStyle/>
          <a:p>
            <a:r>
              <a:rPr lang="en-AU" dirty="0"/>
              <a:t>Define phase (Summary)</a:t>
            </a:r>
          </a:p>
        </p:txBody>
      </p:sp>
      <p:sp>
        <p:nvSpPr>
          <p:cNvPr id="3" name="Content Placeholder 2">
            <a:extLst>
              <a:ext uri="{FF2B5EF4-FFF2-40B4-BE49-F238E27FC236}">
                <a16:creationId xmlns:a16="http://schemas.microsoft.com/office/drawing/2014/main" id="{4A931EF9-D4A4-4BD9-A48F-98EA50200EC4}"/>
              </a:ext>
            </a:extLst>
          </p:cNvPr>
          <p:cNvSpPr>
            <a:spLocks noGrp="1"/>
          </p:cNvSpPr>
          <p:nvPr>
            <p:ph idx="1"/>
          </p:nvPr>
        </p:nvSpPr>
        <p:spPr/>
        <p:txBody>
          <a:bodyPr/>
          <a:lstStyle/>
          <a:p>
            <a:r>
              <a:rPr lang="en-AU" dirty="0"/>
              <a:t>Challenges faced</a:t>
            </a:r>
          </a:p>
          <a:p>
            <a:r>
              <a:rPr lang="en-AU" dirty="0"/>
              <a:t>Ontology</a:t>
            </a:r>
          </a:p>
          <a:p>
            <a:r>
              <a:rPr lang="en-AU" dirty="0"/>
              <a:t>Indexing</a:t>
            </a:r>
          </a:p>
          <a:p>
            <a:r>
              <a:rPr lang="en-AU" dirty="0"/>
              <a:t>What has been learnt from what has been done (chatbot)</a:t>
            </a:r>
          </a:p>
          <a:p>
            <a:r>
              <a:rPr lang="en-AU" dirty="0"/>
              <a:t>Could mention feedback from audit 1 here (documentation, organisation etc.)</a:t>
            </a:r>
          </a:p>
        </p:txBody>
      </p:sp>
    </p:spTree>
    <p:extLst>
      <p:ext uri="{BB962C8B-B14F-4D97-AF65-F5344CB8AC3E}">
        <p14:creationId xmlns:p14="http://schemas.microsoft.com/office/powerpoint/2010/main" val="2786098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14304C-F2F7-4A69-BE4A-FEAF81432073}"/>
              </a:ext>
            </a:extLst>
          </p:cNvPr>
          <p:cNvSpPr>
            <a:spLocks noGrp="1"/>
          </p:cNvSpPr>
          <p:nvPr>
            <p:ph type="title"/>
          </p:nvPr>
        </p:nvSpPr>
        <p:spPr/>
        <p:txBody>
          <a:bodyPr/>
          <a:lstStyle/>
          <a:p>
            <a:r>
              <a:rPr lang="en-AU" dirty="0"/>
              <a:t>Planned Features</a:t>
            </a:r>
          </a:p>
        </p:txBody>
      </p:sp>
      <p:sp>
        <p:nvSpPr>
          <p:cNvPr id="3" name="Content Placeholder 2">
            <a:extLst>
              <a:ext uri="{FF2B5EF4-FFF2-40B4-BE49-F238E27FC236}">
                <a16:creationId xmlns:a16="http://schemas.microsoft.com/office/drawing/2014/main" id="{A2C4E8F2-3709-4BB8-996D-AF77F54BACB9}"/>
              </a:ext>
            </a:extLst>
          </p:cNvPr>
          <p:cNvSpPr>
            <a:spLocks noGrp="1"/>
          </p:cNvSpPr>
          <p:nvPr>
            <p:ph idx="1"/>
          </p:nvPr>
        </p:nvSpPr>
        <p:spPr/>
        <p:txBody>
          <a:bodyPr>
            <a:normAutofit fontScale="92500" lnSpcReduction="10000"/>
          </a:bodyPr>
          <a:lstStyle/>
          <a:p>
            <a:r>
              <a:rPr lang="en-AU" sz="2000" dirty="0"/>
              <a:t>Intelligent Course Recommendation</a:t>
            </a:r>
            <a:br>
              <a:rPr lang="en-AU" sz="2000" dirty="0"/>
            </a:br>
            <a:r>
              <a:rPr lang="en-AU" dirty="0"/>
              <a:t>based on</a:t>
            </a:r>
          </a:p>
          <a:p>
            <a:pPr lvl="1"/>
            <a:r>
              <a:rPr lang="en-AU" sz="1800" dirty="0"/>
              <a:t>Personal interests</a:t>
            </a:r>
          </a:p>
          <a:p>
            <a:pPr lvl="1"/>
            <a:r>
              <a:rPr lang="en-AU" sz="1800" dirty="0"/>
              <a:t>Relevance to degree</a:t>
            </a:r>
          </a:p>
          <a:p>
            <a:r>
              <a:rPr lang="en-AU" sz="2000" dirty="0"/>
              <a:t>AI Enhanced Search</a:t>
            </a:r>
            <a:br>
              <a:rPr lang="en-AU" sz="2000" dirty="0"/>
            </a:br>
            <a:r>
              <a:rPr lang="en-AU" dirty="0"/>
              <a:t>for</a:t>
            </a:r>
          </a:p>
          <a:p>
            <a:pPr lvl="1"/>
            <a:r>
              <a:rPr lang="en-AU" sz="1800" dirty="0"/>
              <a:t>Courses by area, title, description, level</a:t>
            </a:r>
          </a:p>
          <a:p>
            <a:pPr lvl="1"/>
            <a:r>
              <a:rPr lang="en-AU" sz="1800" dirty="0"/>
              <a:t>Simple program and course questions</a:t>
            </a:r>
            <a:endParaRPr lang="en-AU" sz="2000" dirty="0"/>
          </a:p>
          <a:p>
            <a:pPr marL="0" indent="0">
              <a:buNone/>
            </a:pPr>
            <a:r>
              <a:rPr lang="en-AU" sz="2000" dirty="0">
                <a:solidFill>
                  <a:srgbClr val="4D6759"/>
                </a:solidFill>
              </a:rPr>
              <a:t>Stretch goals</a:t>
            </a:r>
          </a:p>
          <a:p>
            <a:r>
              <a:rPr lang="en-AU" sz="2000" dirty="0">
                <a:solidFill>
                  <a:srgbClr val="4D6759"/>
                </a:solidFill>
              </a:rPr>
              <a:t>Interactive Degree Planner</a:t>
            </a:r>
          </a:p>
          <a:p>
            <a:r>
              <a:rPr lang="en-AU" sz="2000" dirty="0">
                <a:solidFill>
                  <a:srgbClr val="4D6759"/>
                </a:solidFill>
              </a:rPr>
              <a:t>Course Recommendation by</a:t>
            </a:r>
          </a:p>
          <a:p>
            <a:pPr lvl="1"/>
            <a:r>
              <a:rPr lang="en-AU" sz="1800" dirty="0">
                <a:solidFill>
                  <a:srgbClr val="4D6759"/>
                </a:solidFill>
              </a:rPr>
              <a:t>SELT Reviews</a:t>
            </a:r>
          </a:p>
          <a:p>
            <a:pPr lvl="1"/>
            <a:r>
              <a:rPr lang="en-AU" sz="1800" dirty="0">
                <a:solidFill>
                  <a:srgbClr val="4D6759"/>
                </a:solidFill>
              </a:rPr>
              <a:t>Opportunity for majors/minors/specialisations</a:t>
            </a:r>
          </a:p>
          <a:p>
            <a:pPr lvl="1"/>
            <a:endParaRPr lang="en-AU" sz="1800" dirty="0"/>
          </a:p>
        </p:txBody>
      </p:sp>
      <p:cxnSp>
        <p:nvCxnSpPr>
          <p:cNvPr id="5" name="Straight Connector 4"/>
          <p:cNvCxnSpPr/>
          <p:nvPr/>
        </p:nvCxnSpPr>
        <p:spPr>
          <a:xfrm>
            <a:off x="1308518" y="4614141"/>
            <a:ext cx="8493508" cy="0"/>
          </a:xfrm>
          <a:prstGeom prst="line">
            <a:avLst/>
          </a:prstGeom>
          <a:ln w="1905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2086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fade">
                                      <p:cBhvr>
                                        <p:cTn id="32" dur="500"/>
                                        <p:tgtEl>
                                          <p:spTgt spid="5"/>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fade">
                                      <p:cBhvr>
                                        <p:cTn id="37" dur="500"/>
                                        <p:tgtEl>
                                          <p:spTgt spid="3">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8" end="8"/>
                                            </p:txEl>
                                          </p:spTgt>
                                        </p:tgtEl>
                                        <p:attrNameLst>
                                          <p:attrName>style.visibility</p:attrName>
                                        </p:attrNameLst>
                                      </p:cBhvr>
                                      <p:to>
                                        <p:strVal val="visible"/>
                                      </p:to>
                                    </p:set>
                                    <p:animEffect transition="in" filter="fade">
                                      <p:cBhvr>
                                        <p:cTn id="42" dur="500"/>
                                        <p:tgtEl>
                                          <p:spTgt spid="3">
                                            <p:txEl>
                                              <p:pRg st="8" end="8"/>
                                            </p:txEl>
                                          </p:spTgt>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3">
                                            <p:txEl>
                                              <p:pRg st="9" end="9"/>
                                            </p:txEl>
                                          </p:spTgt>
                                        </p:tgtEl>
                                        <p:attrNameLst>
                                          <p:attrName>style.visibility</p:attrName>
                                        </p:attrNameLst>
                                      </p:cBhvr>
                                      <p:to>
                                        <p:strVal val="visible"/>
                                      </p:to>
                                    </p:set>
                                    <p:animEffect transition="in" filter="fade">
                                      <p:cBhvr>
                                        <p:cTn id="45" dur="500"/>
                                        <p:tgtEl>
                                          <p:spTgt spid="3">
                                            <p:txEl>
                                              <p:pRg st="9" end="9"/>
                                            </p:txEl>
                                          </p:spTgt>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3">
                                            <p:txEl>
                                              <p:pRg st="10" end="10"/>
                                            </p:txEl>
                                          </p:spTgt>
                                        </p:tgtEl>
                                        <p:attrNameLst>
                                          <p:attrName>style.visibility</p:attrName>
                                        </p:attrNameLst>
                                      </p:cBhvr>
                                      <p:to>
                                        <p:strVal val="visible"/>
                                      </p:to>
                                    </p:set>
                                    <p:animEffect transition="in" filter="fade">
                                      <p:cBhvr>
                                        <p:cTn id="48"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1361885" y="2651760"/>
            <a:ext cx="8810816" cy="1325562"/>
          </a:xfrm>
        </p:spPr>
        <p:txBody>
          <a:bodyPr anchor="ctr"/>
          <a:lstStyle/>
          <a:p>
            <a:pPr algn="ctr"/>
            <a:r>
              <a:rPr lang="en-US"/>
              <a:t>Intelligent Search</a:t>
            </a:r>
          </a:p>
        </p:txBody>
      </p:sp>
    </p:spTree>
    <p:extLst>
      <p:ext uri="{BB962C8B-B14F-4D97-AF65-F5344CB8AC3E}">
        <p14:creationId xmlns:p14="http://schemas.microsoft.com/office/powerpoint/2010/main" val="5509367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1CCDD82-C5BE-44A8-B387-EE2D85F52B95}"/>
              </a:ext>
            </a:extLst>
          </p:cNvPr>
          <p:cNvSpPr>
            <a:spLocks noGrp="1"/>
          </p:cNvSpPr>
          <p:nvPr>
            <p:ph idx="1"/>
          </p:nvPr>
        </p:nvSpPr>
        <p:spPr>
          <a:xfrm>
            <a:off x="763572" y="4100154"/>
            <a:ext cx="2423437" cy="973816"/>
          </a:xfrm>
        </p:spPr>
        <p:txBody>
          <a:bodyPr anchor="t">
            <a:normAutofit fontScale="77500" lnSpcReduction="20000"/>
          </a:bodyPr>
          <a:lstStyle/>
          <a:p>
            <a:pPr marL="0" indent="0" algn="ctr">
              <a:lnSpc>
                <a:spcPct val="150000"/>
              </a:lnSpc>
              <a:buNone/>
            </a:pPr>
            <a:r>
              <a:rPr lang="en-AU" sz="2900" dirty="0"/>
              <a:t>Question and Answer</a:t>
            </a:r>
            <a:endParaRPr lang="en-AU" sz="2000" dirty="0"/>
          </a:p>
        </p:txBody>
      </p:sp>
      <p:pic>
        <p:nvPicPr>
          <p:cNvPr id="4" name="Picture 3"/>
          <p:cNvPicPr>
            <a:picLocks noChangeAspect="1"/>
          </p:cNvPicPr>
          <p:nvPr/>
        </p:nvPicPr>
        <p:blipFill>
          <a:blip r:embed="rId2"/>
          <a:stretch>
            <a:fillRect/>
          </a:stretch>
        </p:blipFill>
        <p:spPr>
          <a:xfrm>
            <a:off x="995616" y="2016431"/>
            <a:ext cx="1959351" cy="1959351"/>
          </a:xfrm>
          <a:prstGeom prst="rect">
            <a:avLst/>
          </a:prstGeom>
        </p:spPr>
      </p:pic>
      <p:sp>
        <p:nvSpPr>
          <p:cNvPr id="5" name="Content Placeholder 2">
            <a:extLst>
              <a:ext uri="{FF2B5EF4-FFF2-40B4-BE49-F238E27FC236}">
                <a16:creationId xmlns:a16="http://schemas.microsoft.com/office/drawing/2014/main" id="{B1CCDD82-C5BE-44A8-B387-EE2D85F52B95}"/>
              </a:ext>
            </a:extLst>
          </p:cNvPr>
          <p:cNvSpPr txBox="1">
            <a:spLocks/>
          </p:cNvSpPr>
          <p:nvPr/>
        </p:nvSpPr>
        <p:spPr>
          <a:xfrm>
            <a:off x="4091578" y="4100154"/>
            <a:ext cx="2910349" cy="1047085"/>
          </a:xfrm>
          <a:prstGeom prst="rect">
            <a:avLst/>
          </a:prstGeom>
        </p:spPr>
        <p:txBody>
          <a:bodyPr vert="horz" lIns="91440" tIns="45720" rIns="91440" bIns="45720" rtlCol="0" anchor="t">
            <a:no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pPr marL="0" indent="0" algn="ctr">
              <a:lnSpc>
                <a:spcPct val="150000"/>
              </a:lnSpc>
              <a:buFont typeface="Arial" pitchFamily="34" charset="0"/>
              <a:buNone/>
            </a:pPr>
            <a:r>
              <a:rPr lang="en-AU" sz="2200" dirty="0"/>
              <a:t>Enhanced Programs and Courses Search</a:t>
            </a:r>
          </a:p>
        </p:txBody>
      </p:sp>
      <p:sp>
        <p:nvSpPr>
          <p:cNvPr id="6" name="Content Placeholder 2">
            <a:extLst>
              <a:ext uri="{FF2B5EF4-FFF2-40B4-BE49-F238E27FC236}">
                <a16:creationId xmlns:a16="http://schemas.microsoft.com/office/drawing/2014/main" id="{B1CCDD82-C5BE-44A8-B387-EE2D85F52B95}"/>
              </a:ext>
            </a:extLst>
          </p:cNvPr>
          <p:cNvSpPr txBox="1">
            <a:spLocks/>
          </p:cNvSpPr>
          <p:nvPr/>
        </p:nvSpPr>
        <p:spPr>
          <a:xfrm>
            <a:off x="7586913" y="4100154"/>
            <a:ext cx="3062604" cy="624484"/>
          </a:xfrm>
          <a:prstGeom prst="rect">
            <a:avLst/>
          </a:prstGeom>
        </p:spPr>
        <p:txBody>
          <a:bodyPr vert="horz" lIns="91440" tIns="45720" rIns="91440" bIns="45720" rtlCol="0" anchor="t">
            <a:no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pPr marL="0" indent="0" algn="ctr">
              <a:lnSpc>
                <a:spcPct val="150000"/>
              </a:lnSpc>
              <a:buFont typeface="Arial" pitchFamily="34" charset="0"/>
              <a:buNone/>
            </a:pPr>
            <a:r>
              <a:rPr lang="en-AU" sz="2200" dirty="0"/>
              <a:t>Concept Awareness</a:t>
            </a:r>
          </a:p>
        </p:txBody>
      </p:sp>
      <p:pic>
        <p:nvPicPr>
          <p:cNvPr id="7" name="Picture 6"/>
          <p:cNvPicPr>
            <a:picLocks noChangeAspect="1"/>
          </p:cNvPicPr>
          <p:nvPr/>
        </p:nvPicPr>
        <p:blipFill>
          <a:blip r:embed="rId3"/>
          <a:stretch>
            <a:fillRect/>
          </a:stretch>
        </p:blipFill>
        <p:spPr>
          <a:xfrm>
            <a:off x="8138540" y="2016430"/>
            <a:ext cx="1959351" cy="1959351"/>
          </a:xfrm>
          <a:prstGeom prst="rect">
            <a:avLst/>
          </a:prstGeom>
        </p:spPr>
      </p:pic>
      <p:pic>
        <p:nvPicPr>
          <p:cNvPr id="12" name="Picture 11"/>
          <p:cNvPicPr>
            <a:picLocks noChangeAspect="1"/>
          </p:cNvPicPr>
          <p:nvPr/>
        </p:nvPicPr>
        <p:blipFill>
          <a:blip r:embed="rId4"/>
          <a:stretch>
            <a:fillRect/>
          </a:stretch>
        </p:blipFill>
        <p:spPr>
          <a:xfrm>
            <a:off x="4567078" y="2016430"/>
            <a:ext cx="1959351" cy="1959351"/>
          </a:xfrm>
          <a:prstGeom prst="rect">
            <a:avLst/>
          </a:prstGeom>
        </p:spPr>
      </p:pic>
    </p:spTree>
    <p:extLst>
      <p:ext uri="{BB962C8B-B14F-4D97-AF65-F5344CB8AC3E}">
        <p14:creationId xmlns:p14="http://schemas.microsoft.com/office/powerpoint/2010/main" val="17911987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a:t>AI Architecture</a:t>
            </a:r>
          </a:p>
        </p:txBody>
      </p:sp>
      <p:grpSp>
        <p:nvGrpSpPr>
          <p:cNvPr id="122" name="Group 121"/>
          <p:cNvGrpSpPr/>
          <p:nvPr/>
        </p:nvGrpSpPr>
        <p:grpSpPr>
          <a:xfrm>
            <a:off x="1522133" y="1932014"/>
            <a:ext cx="7976464" cy="4507696"/>
            <a:chOff x="1561043" y="2068201"/>
            <a:chExt cx="7568391" cy="4277084"/>
          </a:xfrm>
        </p:grpSpPr>
        <p:pic>
          <p:nvPicPr>
            <p:cNvPr id="59" name="officeArt object"/>
            <p:cNvPicPr>
              <a:picLocks noChangeAspect="1"/>
            </p:cNvPicPr>
            <p:nvPr/>
          </p:nvPicPr>
          <p:blipFill>
            <a:blip r:embed="rId2">
              <a:extLst/>
            </a:blip>
            <a:stretch>
              <a:fillRect/>
            </a:stretch>
          </p:blipFill>
          <p:spPr>
            <a:xfrm>
              <a:off x="1717007" y="2103126"/>
              <a:ext cx="1224465" cy="1224465"/>
            </a:xfrm>
            <a:prstGeom prst="rect">
              <a:avLst/>
            </a:prstGeom>
            <a:ln w="12700" cap="flat">
              <a:noFill/>
              <a:miter lim="400000"/>
            </a:ln>
            <a:effectLst/>
          </p:spPr>
        </p:pic>
        <p:sp>
          <p:nvSpPr>
            <p:cNvPr id="60" name="officeArt object"/>
            <p:cNvSpPr/>
            <p:nvPr/>
          </p:nvSpPr>
          <p:spPr>
            <a:xfrm>
              <a:off x="3945259" y="3670654"/>
              <a:ext cx="1173846" cy="264503"/>
            </a:xfrm>
            <a:prstGeom prst="rect">
              <a:avLst/>
            </a:prstGeom>
            <a:noFill/>
            <a:ln w="12700" cap="flat">
              <a:noFill/>
              <a:miter lim="400000"/>
            </a:ln>
            <a:effectLst/>
          </p:spPr>
          <p:txBody>
            <a:bodyPr wrap="square" lIns="50800" tIns="50800" rIns="50800" bIns="50800" numCol="1" anchor="t">
              <a:noAutofit/>
            </a:bodyPr>
            <a:lstStyle/>
            <a:p>
              <a:pPr algn="ctr">
                <a:spcAft>
                  <a:spcPts val="0"/>
                </a:spcAft>
              </a:pPr>
              <a:r>
                <a:rPr lang="en-US" sz="1100" dirty="0">
                  <a:solidFill>
                    <a:srgbClr val="000000"/>
                  </a:solidFill>
                  <a:effectLst/>
                  <a:latin typeface="Helvetica" panose="020B0604020202020204" pitchFamily="34" charset="0"/>
                  <a:ea typeface="Arial Unicode MS" panose="020B0604020202020204" pitchFamily="34" charset="-128"/>
                  <a:cs typeface="Arial Unicode MS" panose="020B0604020202020204" pitchFamily="34" charset="-128"/>
                </a:rPr>
                <a:t>Wikipedia Data</a:t>
              </a:r>
              <a:endParaRPr lang="en-NZ" sz="1100" dirty="0">
                <a:solidFill>
                  <a:srgbClr val="000000"/>
                </a:solidFill>
                <a:effectLst/>
                <a:latin typeface="Helvetica" panose="020B0604020202020204" pitchFamily="34" charset="0"/>
                <a:ea typeface="Arial Unicode MS" panose="020B0604020202020204" pitchFamily="34" charset="-128"/>
                <a:cs typeface="Arial Unicode MS" panose="020B0604020202020204" pitchFamily="34" charset="-128"/>
              </a:endParaRPr>
            </a:p>
          </p:txBody>
        </p:sp>
        <p:pic>
          <p:nvPicPr>
            <p:cNvPr id="61" name="officeArt object"/>
            <p:cNvPicPr>
              <a:picLocks noChangeAspect="1"/>
            </p:cNvPicPr>
            <p:nvPr/>
          </p:nvPicPr>
          <p:blipFill rotWithShape="1">
            <a:blip r:embed="rId2">
              <a:extLst/>
            </a:blip>
            <a:srcRect l="-15697" r="-15697"/>
            <a:stretch/>
          </p:blipFill>
          <p:spPr>
            <a:xfrm>
              <a:off x="7626485" y="2068539"/>
              <a:ext cx="979708" cy="745624"/>
            </a:xfrm>
            <a:prstGeom prst="rect">
              <a:avLst/>
            </a:prstGeom>
            <a:ln w="12700" cap="flat">
              <a:noFill/>
              <a:miter lim="400000"/>
            </a:ln>
            <a:effectLst/>
          </p:spPr>
        </p:pic>
        <p:pic>
          <p:nvPicPr>
            <p:cNvPr id="62" name="officeArt object"/>
            <p:cNvPicPr>
              <a:picLocks noChangeAspect="1"/>
            </p:cNvPicPr>
            <p:nvPr/>
          </p:nvPicPr>
          <p:blipFill rotWithShape="1">
            <a:blip r:embed="rId3">
              <a:extLst/>
            </a:blip>
            <a:srcRect t="-7817"/>
            <a:stretch/>
          </p:blipFill>
          <p:spPr>
            <a:xfrm>
              <a:off x="2034412" y="4299626"/>
              <a:ext cx="589659" cy="632798"/>
            </a:xfrm>
            <a:prstGeom prst="rect">
              <a:avLst/>
            </a:prstGeom>
            <a:ln w="12700" cap="flat">
              <a:noFill/>
              <a:miter lim="400000"/>
            </a:ln>
            <a:effectLst/>
          </p:spPr>
        </p:pic>
        <p:sp>
          <p:nvSpPr>
            <p:cNvPr id="65" name="officeArt object"/>
            <p:cNvSpPr/>
            <p:nvPr/>
          </p:nvSpPr>
          <p:spPr>
            <a:xfrm>
              <a:off x="1561043" y="3344361"/>
              <a:ext cx="1536396" cy="425237"/>
            </a:xfrm>
            <a:prstGeom prst="rect">
              <a:avLst/>
            </a:prstGeom>
            <a:noFill/>
            <a:ln w="12700" cap="flat">
              <a:noFill/>
              <a:miter lim="400000"/>
            </a:ln>
            <a:effectLst/>
          </p:spPr>
          <p:txBody>
            <a:bodyPr wrap="square" lIns="50800" tIns="50800" rIns="50800" bIns="50800" numCol="1" anchor="t">
              <a:noAutofit/>
            </a:bodyPr>
            <a:lstStyle/>
            <a:p>
              <a:pPr algn="ctr">
                <a:spcAft>
                  <a:spcPts val="0"/>
                </a:spcAft>
              </a:pPr>
              <a:r>
                <a:rPr lang="en-US" sz="1100" dirty="0">
                  <a:solidFill>
                    <a:srgbClr val="000000"/>
                  </a:solidFill>
                  <a:effectLst/>
                  <a:latin typeface="Helvetica" panose="020B0604020202020204" pitchFamily="34" charset="0"/>
                  <a:ea typeface="Arial Unicode MS" panose="020B0604020202020204" pitchFamily="34" charset="-128"/>
                  <a:cs typeface="Arial Unicode MS" panose="020B0604020202020204" pitchFamily="34" charset="-128"/>
                </a:rPr>
                <a:t>Wikipedia-enhanced Course Ontology</a:t>
              </a:r>
              <a:endParaRPr lang="en-NZ" sz="1100" dirty="0">
                <a:solidFill>
                  <a:srgbClr val="000000"/>
                </a:solidFill>
                <a:effectLst/>
                <a:latin typeface="Helvetica" panose="020B0604020202020204" pitchFamily="34" charset="0"/>
                <a:ea typeface="Arial Unicode MS" panose="020B0604020202020204" pitchFamily="34" charset="-128"/>
                <a:cs typeface="Arial Unicode MS" panose="020B0604020202020204" pitchFamily="34" charset="-128"/>
              </a:endParaRPr>
            </a:p>
          </p:txBody>
        </p:sp>
        <p:pic>
          <p:nvPicPr>
            <p:cNvPr id="67" name="officeArt object"/>
            <p:cNvPicPr>
              <a:picLocks noChangeAspect="1"/>
            </p:cNvPicPr>
            <p:nvPr/>
          </p:nvPicPr>
          <p:blipFill rotWithShape="1">
            <a:blip r:embed="rId4">
              <a:extLst/>
            </a:blip>
            <a:srcRect l="-14896" r="-1"/>
            <a:stretch/>
          </p:blipFill>
          <p:spPr>
            <a:xfrm>
              <a:off x="4102894" y="3241977"/>
              <a:ext cx="715225" cy="383073"/>
            </a:xfrm>
            <a:prstGeom prst="rect">
              <a:avLst/>
            </a:prstGeom>
            <a:ln w="12700" cap="flat">
              <a:noFill/>
              <a:miter lim="400000"/>
            </a:ln>
            <a:effectLst/>
          </p:spPr>
        </p:pic>
        <p:sp>
          <p:nvSpPr>
            <p:cNvPr id="68" name="officeArt object"/>
            <p:cNvSpPr/>
            <p:nvPr/>
          </p:nvSpPr>
          <p:spPr>
            <a:xfrm>
              <a:off x="7103244" y="2811324"/>
              <a:ext cx="2026190" cy="246202"/>
            </a:xfrm>
            <a:prstGeom prst="rect">
              <a:avLst/>
            </a:prstGeom>
            <a:noFill/>
            <a:ln w="12700" cap="flat">
              <a:noFill/>
              <a:miter lim="400000"/>
            </a:ln>
            <a:effectLst/>
          </p:spPr>
          <p:txBody>
            <a:bodyPr wrap="square" lIns="50800" tIns="50800" rIns="50800" bIns="50800" numCol="1" anchor="t">
              <a:noAutofit/>
            </a:bodyPr>
            <a:lstStyle/>
            <a:p>
              <a:pPr algn="ctr">
                <a:spcAft>
                  <a:spcPts val="0"/>
                </a:spcAft>
              </a:pPr>
              <a:r>
                <a:rPr lang="en-US" sz="1100" dirty="0">
                  <a:solidFill>
                    <a:srgbClr val="000000"/>
                  </a:solidFill>
                  <a:effectLst/>
                  <a:latin typeface="Helvetica" panose="020B0604020202020204" pitchFamily="34" charset="0"/>
                  <a:ea typeface="Arial Unicode MS" panose="020B0604020202020204" pitchFamily="34" charset="-128"/>
                  <a:cs typeface="Arial Unicode MS" panose="020B0604020202020204" pitchFamily="34" charset="-128"/>
                </a:rPr>
                <a:t>Programs and Courses Data </a:t>
              </a:r>
              <a:endParaRPr lang="en-NZ" sz="1100" dirty="0">
                <a:solidFill>
                  <a:srgbClr val="000000"/>
                </a:solidFill>
                <a:effectLst/>
                <a:latin typeface="Helvetica" panose="020B0604020202020204" pitchFamily="34" charset="0"/>
                <a:ea typeface="Arial Unicode MS" panose="020B0604020202020204" pitchFamily="34" charset="-128"/>
                <a:cs typeface="Arial Unicode MS" panose="020B0604020202020204" pitchFamily="34" charset="-128"/>
              </a:endParaRPr>
            </a:p>
          </p:txBody>
        </p:sp>
        <p:sp>
          <p:nvSpPr>
            <p:cNvPr id="70" name="officeArt object"/>
            <p:cNvSpPr/>
            <p:nvPr/>
          </p:nvSpPr>
          <p:spPr>
            <a:xfrm>
              <a:off x="1671756" y="4965964"/>
              <a:ext cx="1314972" cy="252191"/>
            </a:xfrm>
            <a:prstGeom prst="rect">
              <a:avLst/>
            </a:prstGeom>
            <a:noFill/>
            <a:ln w="12700" cap="flat">
              <a:noFill/>
              <a:miter lim="400000"/>
            </a:ln>
            <a:effectLst/>
          </p:spPr>
          <p:txBody>
            <a:bodyPr wrap="square" lIns="50800" tIns="50800" rIns="50800" bIns="50800" numCol="1" anchor="t">
              <a:noAutofit/>
            </a:bodyPr>
            <a:lstStyle/>
            <a:p>
              <a:pPr algn="ctr">
                <a:spcAft>
                  <a:spcPts val="0"/>
                </a:spcAft>
              </a:pPr>
              <a:r>
                <a:rPr lang="en-US" sz="1100" dirty="0" err="1">
                  <a:solidFill>
                    <a:srgbClr val="000000"/>
                  </a:solidFill>
                  <a:effectLst/>
                  <a:latin typeface="Helvetica" panose="020B0604020202020204" pitchFamily="34" charset="0"/>
                  <a:ea typeface="Arial Unicode MS" panose="020B0604020202020204" pitchFamily="34" charset="-128"/>
                  <a:cs typeface="Arial Unicode MS" panose="020B0604020202020204" pitchFamily="34" charset="-128"/>
                </a:rPr>
                <a:t>Lucene</a:t>
              </a:r>
              <a:r>
                <a:rPr lang="en-US" sz="1100" dirty="0">
                  <a:solidFill>
                    <a:srgbClr val="000000"/>
                  </a:solidFill>
                  <a:effectLst/>
                  <a:latin typeface="Helvetica" panose="020B0604020202020204" pitchFamily="34" charset="0"/>
                  <a:ea typeface="Arial Unicode MS" panose="020B0604020202020204" pitchFamily="34" charset="-128"/>
                  <a:cs typeface="Arial Unicode MS" panose="020B0604020202020204" pitchFamily="34" charset="-128"/>
                </a:rPr>
                <a:t> Connector</a:t>
              </a:r>
              <a:endParaRPr lang="en-NZ" sz="1100" dirty="0">
                <a:solidFill>
                  <a:srgbClr val="000000"/>
                </a:solidFill>
                <a:effectLst/>
                <a:latin typeface="Helvetica" panose="020B0604020202020204" pitchFamily="34" charset="0"/>
                <a:ea typeface="Arial Unicode MS" panose="020B0604020202020204" pitchFamily="34" charset="-128"/>
                <a:cs typeface="Arial Unicode MS" panose="020B0604020202020204" pitchFamily="34" charset="-128"/>
              </a:endParaRPr>
            </a:p>
          </p:txBody>
        </p:sp>
        <p:pic>
          <p:nvPicPr>
            <p:cNvPr id="73" name="officeArt object"/>
            <p:cNvPicPr>
              <a:picLocks noChangeAspect="1"/>
            </p:cNvPicPr>
            <p:nvPr/>
          </p:nvPicPr>
          <p:blipFill>
            <a:blip r:embed="rId5">
              <a:extLst/>
            </a:blip>
            <a:stretch>
              <a:fillRect/>
            </a:stretch>
          </p:blipFill>
          <p:spPr>
            <a:xfrm>
              <a:off x="6010459" y="3344361"/>
              <a:ext cx="676762" cy="676762"/>
            </a:xfrm>
            <a:prstGeom prst="rect">
              <a:avLst/>
            </a:prstGeom>
            <a:ln w="12700" cap="flat">
              <a:noFill/>
              <a:miter lim="400000"/>
            </a:ln>
            <a:effectLst/>
          </p:spPr>
        </p:pic>
        <p:pic>
          <p:nvPicPr>
            <p:cNvPr id="74" name="officeArt object"/>
            <p:cNvPicPr>
              <a:picLocks noChangeAspect="1"/>
            </p:cNvPicPr>
            <p:nvPr/>
          </p:nvPicPr>
          <p:blipFill rotWithShape="1">
            <a:blip r:embed="rId3">
              <a:extLst/>
            </a:blip>
            <a:srcRect t="-11724" b="1"/>
            <a:stretch/>
          </p:blipFill>
          <p:spPr>
            <a:xfrm>
              <a:off x="7821962" y="4212077"/>
              <a:ext cx="589659" cy="655724"/>
            </a:xfrm>
            <a:prstGeom prst="rect">
              <a:avLst/>
            </a:prstGeom>
            <a:ln w="12700" cap="flat">
              <a:noFill/>
              <a:miter lim="400000"/>
            </a:ln>
            <a:effectLst/>
          </p:spPr>
        </p:pic>
        <p:sp>
          <p:nvSpPr>
            <p:cNvPr id="75" name="officeArt object"/>
            <p:cNvSpPr/>
            <p:nvPr/>
          </p:nvSpPr>
          <p:spPr>
            <a:xfrm>
              <a:off x="5741577" y="4045536"/>
              <a:ext cx="1214526" cy="307372"/>
            </a:xfrm>
            <a:prstGeom prst="rect">
              <a:avLst/>
            </a:prstGeom>
            <a:noFill/>
            <a:ln w="12700" cap="flat">
              <a:noFill/>
              <a:miter lim="400000"/>
            </a:ln>
            <a:effectLst/>
          </p:spPr>
          <p:txBody>
            <a:bodyPr wrap="square" lIns="50800" tIns="50800" rIns="50800" bIns="50800" numCol="1" anchor="t">
              <a:noAutofit/>
            </a:bodyPr>
            <a:lstStyle/>
            <a:p>
              <a:pPr algn="ctr">
                <a:spcAft>
                  <a:spcPts val="0"/>
                </a:spcAft>
              </a:pPr>
              <a:r>
                <a:rPr lang="en-US" sz="1100" dirty="0">
                  <a:solidFill>
                    <a:srgbClr val="000000"/>
                  </a:solidFill>
                  <a:effectLst/>
                  <a:latin typeface="Helvetica" panose="020B0604020202020204" pitchFamily="34" charset="0"/>
                  <a:ea typeface="Arial Unicode MS" panose="020B0604020202020204" pitchFamily="34" charset="-128"/>
                  <a:cs typeface="Arial Unicode MS" panose="020B0604020202020204" pitchFamily="34" charset="-128"/>
                </a:rPr>
                <a:t>Alexa Integration </a:t>
              </a:r>
              <a:endParaRPr lang="en-NZ" sz="1100" dirty="0">
                <a:solidFill>
                  <a:srgbClr val="000000"/>
                </a:solidFill>
                <a:effectLst/>
                <a:latin typeface="Helvetica" panose="020B0604020202020204" pitchFamily="34" charset="0"/>
                <a:ea typeface="Arial Unicode MS" panose="020B0604020202020204" pitchFamily="34" charset="-128"/>
                <a:cs typeface="Arial Unicode MS" panose="020B0604020202020204" pitchFamily="34" charset="-128"/>
              </a:endParaRPr>
            </a:p>
          </p:txBody>
        </p:sp>
        <p:pic>
          <p:nvPicPr>
            <p:cNvPr id="77" name="officeArt object"/>
            <p:cNvPicPr>
              <a:picLocks noChangeAspect="1"/>
            </p:cNvPicPr>
            <p:nvPr/>
          </p:nvPicPr>
          <p:blipFill rotWithShape="1">
            <a:blip r:embed="rId6">
              <a:extLst/>
            </a:blip>
            <a:srcRect l="-16722" t="-12248" r="-15732"/>
            <a:stretch/>
          </p:blipFill>
          <p:spPr>
            <a:xfrm>
              <a:off x="4846320" y="5044440"/>
              <a:ext cx="929639" cy="787802"/>
            </a:xfrm>
            <a:prstGeom prst="rect">
              <a:avLst/>
            </a:prstGeom>
            <a:ln w="12700" cap="flat">
              <a:noFill/>
              <a:miter lim="400000"/>
            </a:ln>
            <a:effectLst/>
          </p:spPr>
        </p:pic>
        <p:sp>
          <p:nvSpPr>
            <p:cNvPr id="78" name="officeArt object"/>
            <p:cNvSpPr/>
            <p:nvPr/>
          </p:nvSpPr>
          <p:spPr>
            <a:xfrm>
              <a:off x="4767945" y="5914781"/>
              <a:ext cx="1068044" cy="430504"/>
            </a:xfrm>
            <a:prstGeom prst="rect">
              <a:avLst/>
            </a:prstGeom>
            <a:noFill/>
            <a:ln w="12700" cap="flat">
              <a:noFill/>
              <a:miter lim="400000"/>
            </a:ln>
            <a:effectLst/>
          </p:spPr>
          <p:txBody>
            <a:bodyPr wrap="square" lIns="50800" tIns="50800" rIns="50800" bIns="50800" numCol="1" anchor="t">
              <a:noAutofit/>
            </a:bodyPr>
            <a:lstStyle/>
            <a:p>
              <a:pPr algn="ctr">
                <a:spcAft>
                  <a:spcPts val="0"/>
                </a:spcAft>
              </a:pPr>
              <a:r>
                <a:rPr lang="en-US" sz="1100" b="1" dirty="0">
                  <a:solidFill>
                    <a:srgbClr val="000000"/>
                  </a:solidFill>
                  <a:effectLst/>
                  <a:latin typeface="Helvetica" panose="020B0604020202020204" pitchFamily="34" charset="0"/>
                  <a:ea typeface="Arial Unicode MS" panose="020B0604020202020204" pitchFamily="34" charset="-128"/>
                  <a:cs typeface="Arial Unicode MS" panose="020B0604020202020204" pitchFamily="34" charset="-128"/>
                </a:rPr>
                <a:t>Intelligent Search</a:t>
              </a:r>
              <a:endParaRPr lang="en-NZ" sz="1100" dirty="0">
                <a:solidFill>
                  <a:srgbClr val="000000"/>
                </a:solidFill>
                <a:effectLst/>
                <a:latin typeface="Helvetica" panose="020B0604020202020204" pitchFamily="34" charset="0"/>
                <a:ea typeface="Arial Unicode MS" panose="020B0604020202020204" pitchFamily="34" charset="-128"/>
                <a:cs typeface="Arial Unicode MS" panose="020B0604020202020204" pitchFamily="34" charset="-128"/>
              </a:endParaRPr>
            </a:p>
          </p:txBody>
        </p:sp>
        <p:pic>
          <p:nvPicPr>
            <p:cNvPr id="83" name="officeArt object"/>
            <p:cNvPicPr>
              <a:picLocks noChangeAspect="1"/>
            </p:cNvPicPr>
            <p:nvPr/>
          </p:nvPicPr>
          <p:blipFill rotWithShape="1">
            <a:blip r:embed="rId7">
              <a:extLst/>
            </a:blip>
            <a:srcRect l="-15977" r="-9825"/>
            <a:stretch/>
          </p:blipFill>
          <p:spPr>
            <a:xfrm>
              <a:off x="4107180" y="2068201"/>
              <a:ext cx="891540" cy="746080"/>
            </a:xfrm>
            <a:prstGeom prst="rect">
              <a:avLst/>
            </a:prstGeom>
            <a:ln w="12700" cap="flat">
              <a:noFill/>
              <a:miter lim="400000"/>
            </a:ln>
            <a:effectLst/>
          </p:spPr>
        </p:pic>
        <p:sp>
          <p:nvSpPr>
            <p:cNvPr id="84" name="officeArt object"/>
            <p:cNvSpPr/>
            <p:nvPr/>
          </p:nvSpPr>
          <p:spPr>
            <a:xfrm>
              <a:off x="3908940" y="2653299"/>
              <a:ext cx="1296064" cy="277273"/>
            </a:xfrm>
            <a:prstGeom prst="rect">
              <a:avLst/>
            </a:prstGeom>
            <a:noFill/>
            <a:ln w="12700" cap="flat">
              <a:noFill/>
              <a:miter lim="400000"/>
            </a:ln>
            <a:effectLst/>
          </p:spPr>
          <p:txBody>
            <a:bodyPr wrap="square" lIns="50800" tIns="50800" rIns="50800" bIns="50800" numCol="1" anchor="t">
              <a:noAutofit/>
            </a:bodyPr>
            <a:lstStyle/>
            <a:p>
              <a:pPr algn="ctr">
                <a:spcAft>
                  <a:spcPts val="0"/>
                </a:spcAft>
              </a:pPr>
              <a:r>
                <a:rPr lang="en-US" sz="1100" dirty="0">
                  <a:solidFill>
                    <a:srgbClr val="000000"/>
                  </a:solidFill>
                  <a:latin typeface="Helvetica" panose="020B0604020202020204" pitchFamily="34" charset="0"/>
                  <a:ea typeface="Arial Unicode MS" panose="020B0604020202020204" pitchFamily="34" charset="-128"/>
                  <a:cs typeface="Arial Unicode MS" panose="020B0604020202020204" pitchFamily="34" charset="-128"/>
                </a:rPr>
                <a:t>TF–IDF </a:t>
              </a:r>
              <a:r>
                <a:rPr lang="en-US" sz="1100" dirty="0">
                  <a:solidFill>
                    <a:srgbClr val="000000"/>
                  </a:solidFill>
                  <a:effectLst/>
                  <a:latin typeface="Helvetica" panose="020B0604020202020204" pitchFamily="34" charset="0"/>
                  <a:ea typeface="Arial Unicode MS" panose="020B0604020202020204" pitchFamily="34" charset="-128"/>
                  <a:cs typeface="Arial Unicode MS" panose="020B0604020202020204" pitchFamily="34" charset="-128"/>
                </a:rPr>
                <a:t>Transform</a:t>
              </a:r>
              <a:endParaRPr lang="en-NZ" sz="1100" dirty="0">
                <a:solidFill>
                  <a:srgbClr val="000000"/>
                </a:solidFill>
                <a:effectLst/>
                <a:latin typeface="Helvetica" panose="020B0604020202020204" pitchFamily="34" charset="0"/>
                <a:ea typeface="Arial Unicode MS" panose="020B0604020202020204" pitchFamily="34" charset="-128"/>
                <a:cs typeface="Arial Unicode MS" panose="020B0604020202020204" pitchFamily="34" charset="-128"/>
              </a:endParaRPr>
            </a:p>
          </p:txBody>
        </p:sp>
        <p:sp>
          <p:nvSpPr>
            <p:cNvPr id="85" name="officeArt object"/>
            <p:cNvSpPr/>
            <p:nvPr/>
          </p:nvSpPr>
          <p:spPr>
            <a:xfrm>
              <a:off x="7512010" y="4900272"/>
              <a:ext cx="1208658" cy="291856"/>
            </a:xfrm>
            <a:prstGeom prst="rect">
              <a:avLst/>
            </a:prstGeom>
            <a:noFill/>
            <a:ln w="12700" cap="flat">
              <a:noFill/>
              <a:miter lim="400000"/>
            </a:ln>
            <a:effectLst/>
          </p:spPr>
          <p:txBody>
            <a:bodyPr wrap="square" lIns="50800" tIns="50800" rIns="50800" bIns="50800" numCol="1" anchor="t">
              <a:noAutofit/>
            </a:bodyPr>
            <a:lstStyle/>
            <a:p>
              <a:pPr algn="ctr">
                <a:spcAft>
                  <a:spcPts val="0"/>
                </a:spcAft>
              </a:pPr>
              <a:r>
                <a:rPr lang="en-US" sz="1100" dirty="0">
                  <a:solidFill>
                    <a:srgbClr val="000000"/>
                  </a:solidFill>
                  <a:effectLst/>
                  <a:latin typeface="Helvetica" panose="020B0604020202020204" pitchFamily="34" charset="0"/>
                  <a:ea typeface="Arial Unicode MS" panose="020B0604020202020204" pitchFamily="34" charset="-128"/>
                  <a:cs typeface="Arial Unicode MS" panose="020B0604020202020204" pitchFamily="34" charset="-128"/>
                </a:rPr>
                <a:t>Elastic Search</a:t>
              </a:r>
              <a:endParaRPr lang="en-NZ" sz="1100" dirty="0">
                <a:solidFill>
                  <a:srgbClr val="000000"/>
                </a:solidFill>
                <a:effectLst/>
                <a:latin typeface="Helvetica" panose="020B0604020202020204" pitchFamily="34" charset="0"/>
                <a:ea typeface="Arial Unicode MS" panose="020B0604020202020204" pitchFamily="34" charset="-128"/>
                <a:cs typeface="Arial Unicode MS" panose="020B0604020202020204" pitchFamily="34" charset="-128"/>
              </a:endParaRPr>
            </a:p>
          </p:txBody>
        </p:sp>
        <p:cxnSp>
          <p:nvCxnSpPr>
            <p:cNvPr id="91" name="Elbow Connector 90"/>
            <p:cNvCxnSpPr>
              <a:stCxn id="65" idx="2"/>
              <a:endCxn id="62" idx="0"/>
            </p:cNvCxnSpPr>
            <p:nvPr/>
          </p:nvCxnSpPr>
          <p:spPr>
            <a:xfrm rot="16200000" flipH="1">
              <a:off x="2064227" y="4034611"/>
              <a:ext cx="530028" cy="1"/>
            </a:xfrm>
            <a:prstGeom prst="bentConnector3">
              <a:avLst/>
            </a:prstGeom>
            <a:ln w="15875">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4" name="Elbow Connector 93"/>
            <p:cNvCxnSpPr>
              <a:stCxn id="70" idx="2"/>
              <a:endCxn id="77" idx="1"/>
            </p:cNvCxnSpPr>
            <p:nvPr/>
          </p:nvCxnSpPr>
          <p:spPr>
            <a:xfrm rot="16200000" flipH="1">
              <a:off x="3477688" y="4069709"/>
              <a:ext cx="220186" cy="2517078"/>
            </a:xfrm>
            <a:prstGeom prst="bentConnector2">
              <a:avLst/>
            </a:prstGeom>
            <a:ln w="15875">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8" name="Elbow Connector 97"/>
            <p:cNvCxnSpPr>
              <a:stCxn id="85" idx="2"/>
              <a:endCxn id="77" idx="3"/>
            </p:cNvCxnSpPr>
            <p:nvPr/>
          </p:nvCxnSpPr>
          <p:spPr>
            <a:xfrm rot="5400000">
              <a:off x="6823043" y="4145044"/>
              <a:ext cx="246213" cy="2340380"/>
            </a:xfrm>
            <a:prstGeom prst="bentConnector2">
              <a:avLst/>
            </a:prstGeom>
            <a:ln w="15875">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Elbow Connector 100"/>
            <p:cNvCxnSpPr>
              <a:stCxn id="68" idx="2"/>
              <a:endCxn id="74" idx="0"/>
            </p:cNvCxnSpPr>
            <p:nvPr/>
          </p:nvCxnSpPr>
          <p:spPr>
            <a:xfrm rot="16200000" flipH="1">
              <a:off x="7539290" y="3634574"/>
              <a:ext cx="1154551" cy="453"/>
            </a:xfrm>
            <a:prstGeom prst="bentConnector3">
              <a:avLst/>
            </a:prstGeom>
            <a:ln w="15875">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Elbow Connector 108"/>
            <p:cNvCxnSpPr>
              <a:stCxn id="75" idx="2"/>
              <a:endCxn id="77" idx="0"/>
            </p:cNvCxnSpPr>
            <p:nvPr/>
          </p:nvCxnSpPr>
          <p:spPr>
            <a:xfrm rot="5400000">
              <a:off x="5484224" y="4179824"/>
              <a:ext cx="691532" cy="1037700"/>
            </a:xfrm>
            <a:prstGeom prst="bentConnector3">
              <a:avLst/>
            </a:prstGeom>
            <a:ln w="15875">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Straight Arrow Connector 110"/>
            <p:cNvCxnSpPr>
              <a:stCxn id="61" idx="1"/>
              <a:endCxn id="83" idx="3"/>
            </p:cNvCxnSpPr>
            <p:nvPr/>
          </p:nvCxnSpPr>
          <p:spPr>
            <a:xfrm flipH="1" flipV="1">
              <a:off x="4998720" y="2441241"/>
              <a:ext cx="2627765" cy="110"/>
            </a:xfrm>
            <a:prstGeom prst="straightConnector1">
              <a:avLst/>
            </a:prstGeom>
            <a:ln w="15875">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Elbow Connector 112"/>
            <p:cNvCxnSpPr>
              <a:stCxn id="67" idx="1"/>
              <a:endCxn id="59" idx="3"/>
            </p:cNvCxnSpPr>
            <p:nvPr/>
          </p:nvCxnSpPr>
          <p:spPr>
            <a:xfrm rot="10800000">
              <a:off x="2941472" y="2715360"/>
              <a:ext cx="1161422" cy="718155"/>
            </a:xfrm>
            <a:prstGeom prst="bentConnector3">
              <a:avLst>
                <a:gd name="adj1" fmla="val 49795"/>
              </a:avLst>
            </a:prstGeom>
            <a:ln w="15875">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Elbow Connector 114"/>
            <p:cNvCxnSpPr>
              <a:stCxn id="83" idx="1"/>
              <a:endCxn id="59" idx="3"/>
            </p:cNvCxnSpPr>
            <p:nvPr/>
          </p:nvCxnSpPr>
          <p:spPr>
            <a:xfrm rot="10800000" flipV="1">
              <a:off x="2941472" y="2441241"/>
              <a:ext cx="1165708" cy="274118"/>
            </a:xfrm>
            <a:prstGeom prst="bentConnector3">
              <a:avLst>
                <a:gd name="adj1" fmla="val 50000"/>
              </a:avLst>
            </a:prstGeom>
            <a:ln w="15875">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655854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A5F3B-333B-49D7-9437-5CC5C41E4271}"/>
              </a:ext>
            </a:extLst>
          </p:cNvPr>
          <p:cNvSpPr>
            <a:spLocks noGrp="1"/>
          </p:cNvSpPr>
          <p:nvPr>
            <p:ph type="title"/>
          </p:nvPr>
        </p:nvSpPr>
        <p:spPr/>
        <p:txBody>
          <a:bodyPr/>
          <a:lstStyle/>
          <a:p>
            <a:r>
              <a:rPr lang="en-AU" dirty="0"/>
              <a:t>Next Steps</a:t>
            </a:r>
          </a:p>
        </p:txBody>
      </p:sp>
      <p:sp>
        <p:nvSpPr>
          <p:cNvPr id="5" name="Content Placeholder 2">
            <a:extLst>
              <a:ext uri="{FF2B5EF4-FFF2-40B4-BE49-F238E27FC236}">
                <a16:creationId xmlns:a16="http://schemas.microsoft.com/office/drawing/2014/main" id="{B1CCDD82-C5BE-44A8-B387-EE2D85F52B95}"/>
              </a:ext>
            </a:extLst>
          </p:cNvPr>
          <p:cNvSpPr txBox="1">
            <a:spLocks/>
          </p:cNvSpPr>
          <p:nvPr/>
        </p:nvSpPr>
        <p:spPr>
          <a:xfrm>
            <a:off x="651920" y="4167106"/>
            <a:ext cx="1774523" cy="994772"/>
          </a:xfrm>
          <a:prstGeom prst="rect">
            <a:avLst/>
          </a:prstGeom>
        </p:spPr>
        <p:txBody>
          <a:bodyPr vert="horz" lIns="91440" tIns="45720" rIns="91440" bIns="45720" rtlCol="0" anchor="t">
            <a:norm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pPr marL="0" indent="0" algn="ctr">
              <a:buNone/>
            </a:pPr>
            <a:r>
              <a:rPr lang="en-AU" sz="2000" dirty="0"/>
              <a:t>Prototype planned features</a:t>
            </a:r>
          </a:p>
        </p:txBody>
      </p:sp>
      <p:pic>
        <p:nvPicPr>
          <p:cNvPr id="7" name="Picture 6"/>
          <p:cNvPicPr>
            <a:picLocks noChangeAspect="1"/>
          </p:cNvPicPr>
          <p:nvPr/>
        </p:nvPicPr>
        <p:blipFill>
          <a:blip r:embed="rId2"/>
          <a:stretch>
            <a:fillRect/>
          </a:stretch>
        </p:blipFill>
        <p:spPr>
          <a:xfrm>
            <a:off x="818043" y="2535174"/>
            <a:ext cx="1452196" cy="1452196"/>
          </a:xfrm>
          <a:prstGeom prst="rect">
            <a:avLst/>
          </a:prstGeom>
        </p:spPr>
      </p:pic>
      <p:pic>
        <p:nvPicPr>
          <p:cNvPr id="9" name="Picture 8"/>
          <p:cNvPicPr>
            <a:picLocks noChangeAspect="1"/>
          </p:cNvPicPr>
          <p:nvPr/>
        </p:nvPicPr>
        <p:blipFill>
          <a:blip r:embed="rId3"/>
          <a:stretch>
            <a:fillRect/>
          </a:stretch>
        </p:blipFill>
        <p:spPr>
          <a:xfrm>
            <a:off x="3526122" y="2570014"/>
            <a:ext cx="1483458" cy="1286484"/>
          </a:xfrm>
          <a:prstGeom prst="rect">
            <a:avLst/>
          </a:prstGeom>
        </p:spPr>
      </p:pic>
      <p:sp>
        <p:nvSpPr>
          <p:cNvPr id="10" name="Content Placeholder 2">
            <a:extLst>
              <a:ext uri="{FF2B5EF4-FFF2-40B4-BE49-F238E27FC236}">
                <a16:creationId xmlns:a16="http://schemas.microsoft.com/office/drawing/2014/main" id="{B1CCDD82-C5BE-44A8-B387-EE2D85F52B95}"/>
              </a:ext>
            </a:extLst>
          </p:cNvPr>
          <p:cNvSpPr txBox="1">
            <a:spLocks/>
          </p:cNvSpPr>
          <p:nvPr/>
        </p:nvSpPr>
        <p:spPr>
          <a:xfrm>
            <a:off x="2950227" y="4167106"/>
            <a:ext cx="2635248" cy="1309098"/>
          </a:xfrm>
          <a:prstGeom prst="rect">
            <a:avLst/>
          </a:prstGeom>
        </p:spPr>
        <p:txBody>
          <a:bodyPr vert="horz" lIns="91440" tIns="45720" rIns="91440" bIns="45720" rtlCol="0" anchor="t">
            <a:norm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pPr marL="0" indent="0" algn="ctr">
              <a:buNone/>
            </a:pPr>
            <a:r>
              <a:rPr lang="en-AU" sz="2000" dirty="0"/>
              <a:t>Improve with client feedback, implement stretch features</a:t>
            </a:r>
          </a:p>
        </p:txBody>
      </p:sp>
      <p:pic>
        <p:nvPicPr>
          <p:cNvPr id="12" name="Picture 11"/>
          <p:cNvPicPr>
            <a:picLocks noChangeAspect="1"/>
          </p:cNvPicPr>
          <p:nvPr/>
        </p:nvPicPr>
        <p:blipFill>
          <a:blip r:embed="rId4"/>
          <a:stretch>
            <a:fillRect/>
          </a:stretch>
        </p:blipFill>
        <p:spPr>
          <a:xfrm>
            <a:off x="6408340" y="2535174"/>
            <a:ext cx="912668" cy="1289325"/>
          </a:xfrm>
          <a:prstGeom prst="rect">
            <a:avLst/>
          </a:prstGeom>
        </p:spPr>
      </p:pic>
      <p:sp>
        <p:nvSpPr>
          <p:cNvPr id="13" name="Content Placeholder 2">
            <a:extLst>
              <a:ext uri="{FF2B5EF4-FFF2-40B4-BE49-F238E27FC236}">
                <a16:creationId xmlns:a16="http://schemas.microsoft.com/office/drawing/2014/main" id="{B1CCDD82-C5BE-44A8-B387-EE2D85F52B95}"/>
              </a:ext>
            </a:extLst>
          </p:cNvPr>
          <p:cNvSpPr txBox="1">
            <a:spLocks/>
          </p:cNvSpPr>
          <p:nvPr/>
        </p:nvSpPr>
        <p:spPr>
          <a:xfrm>
            <a:off x="5585475" y="4167106"/>
            <a:ext cx="2558398" cy="994773"/>
          </a:xfrm>
          <a:prstGeom prst="rect">
            <a:avLst/>
          </a:prstGeom>
        </p:spPr>
        <p:txBody>
          <a:bodyPr vert="horz" lIns="91440" tIns="45720" rIns="91440" bIns="45720" rtlCol="0" anchor="t">
            <a:norm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pPr marL="0" indent="0" algn="ctr">
              <a:buNone/>
            </a:pPr>
            <a:r>
              <a:rPr lang="en-AU" sz="2000" dirty="0"/>
              <a:t>Evaluate user experience and performance</a:t>
            </a:r>
          </a:p>
        </p:txBody>
      </p:sp>
      <p:pic>
        <p:nvPicPr>
          <p:cNvPr id="14" name="Picture 13"/>
          <p:cNvPicPr>
            <a:picLocks noChangeAspect="1"/>
          </p:cNvPicPr>
          <p:nvPr/>
        </p:nvPicPr>
        <p:blipFill>
          <a:blip r:embed="rId5"/>
          <a:stretch>
            <a:fillRect/>
          </a:stretch>
        </p:blipFill>
        <p:spPr>
          <a:xfrm>
            <a:off x="8719768" y="2503176"/>
            <a:ext cx="1353322" cy="1353322"/>
          </a:xfrm>
          <a:prstGeom prst="rect">
            <a:avLst/>
          </a:prstGeom>
        </p:spPr>
      </p:pic>
      <p:sp>
        <p:nvSpPr>
          <p:cNvPr id="15" name="Content Placeholder 2">
            <a:extLst>
              <a:ext uri="{FF2B5EF4-FFF2-40B4-BE49-F238E27FC236}">
                <a16:creationId xmlns:a16="http://schemas.microsoft.com/office/drawing/2014/main" id="{B1CCDD82-C5BE-44A8-B387-EE2D85F52B95}"/>
              </a:ext>
            </a:extLst>
          </p:cNvPr>
          <p:cNvSpPr txBox="1">
            <a:spLocks/>
          </p:cNvSpPr>
          <p:nvPr/>
        </p:nvSpPr>
        <p:spPr>
          <a:xfrm>
            <a:off x="8402178" y="4172336"/>
            <a:ext cx="1988501" cy="989542"/>
          </a:xfrm>
          <a:prstGeom prst="rect">
            <a:avLst/>
          </a:prstGeom>
        </p:spPr>
        <p:txBody>
          <a:bodyPr vert="horz" lIns="91440" tIns="45720" rIns="91440" bIns="45720" rtlCol="0" anchor="t">
            <a:no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pPr marL="0" indent="0" algn="ctr">
              <a:buNone/>
            </a:pPr>
            <a:r>
              <a:rPr lang="en-AU" sz="2000" dirty="0"/>
              <a:t>Implement required improvements</a:t>
            </a:r>
          </a:p>
        </p:txBody>
      </p:sp>
    </p:spTree>
    <p:extLst>
      <p:ext uri="{BB962C8B-B14F-4D97-AF65-F5344CB8AC3E}">
        <p14:creationId xmlns:p14="http://schemas.microsoft.com/office/powerpoint/2010/main" val="1251089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AE8C0A-929C-4F8A-977C-929FB6B51FDE}"/>
              </a:ext>
            </a:extLst>
          </p:cNvPr>
          <p:cNvSpPr>
            <a:spLocks noGrp="1"/>
          </p:cNvSpPr>
          <p:nvPr>
            <p:ph type="title"/>
          </p:nvPr>
        </p:nvSpPr>
        <p:spPr/>
        <p:txBody>
          <a:bodyPr/>
          <a:lstStyle/>
          <a:p>
            <a:r>
              <a:rPr lang="en-AU" dirty="0"/>
              <a:t>Progress</a:t>
            </a:r>
          </a:p>
        </p:txBody>
      </p:sp>
      <p:sp>
        <p:nvSpPr>
          <p:cNvPr id="3" name="Content Placeholder 2">
            <a:extLst>
              <a:ext uri="{FF2B5EF4-FFF2-40B4-BE49-F238E27FC236}">
                <a16:creationId xmlns:a16="http://schemas.microsoft.com/office/drawing/2014/main" id="{602D0DD7-A4B9-4BA4-BD9C-7643DF6D8053}"/>
              </a:ext>
            </a:extLst>
          </p:cNvPr>
          <p:cNvSpPr>
            <a:spLocks noGrp="1"/>
          </p:cNvSpPr>
          <p:nvPr>
            <p:ph idx="1"/>
          </p:nvPr>
        </p:nvSpPr>
        <p:spPr/>
        <p:txBody>
          <a:bodyPr/>
          <a:lstStyle/>
          <a:p>
            <a:r>
              <a:rPr lang="en-AU" dirty="0"/>
              <a:t>What has been done</a:t>
            </a:r>
          </a:p>
          <a:p>
            <a:r>
              <a:rPr lang="en-AU" dirty="0"/>
              <a:t>What has been delayed</a:t>
            </a:r>
          </a:p>
          <a:p>
            <a:r>
              <a:rPr lang="en-AU" dirty="0"/>
              <a:t>How this affects our project timeline</a:t>
            </a:r>
          </a:p>
          <a:p>
            <a:r>
              <a:rPr lang="en-AU" dirty="0"/>
              <a:t>How we will adapt to the changes in the timeline</a:t>
            </a:r>
          </a:p>
          <a:p>
            <a:r>
              <a:rPr lang="en-AU" dirty="0"/>
              <a:t>Propose a new project timeline</a:t>
            </a:r>
          </a:p>
          <a:p>
            <a:r>
              <a:rPr lang="en-AU" dirty="0"/>
              <a:t>Background project timeline</a:t>
            </a:r>
          </a:p>
          <a:p>
            <a:pPr lvl="1"/>
            <a:r>
              <a:rPr lang="en-AU" dirty="0"/>
              <a:t>Show ideate and define phases here; less focus on later/earlier phases</a:t>
            </a:r>
          </a:p>
        </p:txBody>
      </p:sp>
    </p:spTree>
    <p:extLst>
      <p:ext uri="{BB962C8B-B14F-4D97-AF65-F5344CB8AC3E}">
        <p14:creationId xmlns:p14="http://schemas.microsoft.com/office/powerpoint/2010/main" val="23879722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5B8ED9-136D-4A20-8821-F41FB64CC818}"/>
              </a:ext>
            </a:extLst>
          </p:cNvPr>
          <p:cNvSpPr>
            <a:spLocks noGrp="1"/>
          </p:cNvSpPr>
          <p:nvPr>
            <p:ph type="title"/>
          </p:nvPr>
        </p:nvSpPr>
        <p:spPr/>
        <p:txBody>
          <a:bodyPr/>
          <a:lstStyle/>
          <a:p>
            <a:r>
              <a:rPr lang="en-US" dirty="0"/>
              <a:t>Our Story [placeholder]</a:t>
            </a:r>
          </a:p>
        </p:txBody>
      </p:sp>
      <p:sp>
        <p:nvSpPr>
          <p:cNvPr id="3" name="Content Placeholder 2">
            <a:extLst>
              <a:ext uri="{FF2B5EF4-FFF2-40B4-BE49-F238E27FC236}">
                <a16:creationId xmlns:a16="http://schemas.microsoft.com/office/drawing/2014/main" id="{50C2A4F2-DAC0-4C2E-B340-0AF85C1BA6D1}"/>
              </a:ext>
            </a:extLst>
          </p:cNvPr>
          <p:cNvSpPr>
            <a:spLocks noGrp="1"/>
          </p:cNvSpPr>
          <p:nvPr>
            <p:ph idx="1"/>
          </p:nvPr>
        </p:nvSpPr>
        <p:spPr/>
        <p:txBody>
          <a:bodyPr/>
          <a:lstStyle/>
          <a:p>
            <a:r>
              <a:rPr lang="en-US" dirty="0"/>
              <a:t>We are a creative, innovative and user-friendly solution to make course selection quicker and easier</a:t>
            </a:r>
          </a:p>
          <a:p>
            <a:r>
              <a:rPr lang="en-US" dirty="0"/>
              <a:t>Course selection can be difficult.</a:t>
            </a:r>
          </a:p>
          <a:p>
            <a:r>
              <a:rPr lang="en-US" dirty="0"/>
              <a:t>Every semester, tertiary students have to enroll for courses that they want to take. They seek out ANU’s website as well as third parties for suggestions and reviews of certain courses. Sometimes it's a logistical nightmare, and it's impossible to decide on what courses to choose from. </a:t>
            </a:r>
          </a:p>
          <a:p>
            <a:r>
              <a:rPr lang="en-US" dirty="0"/>
              <a:t>This is where AI Course Selection comes in.</a:t>
            </a:r>
          </a:p>
        </p:txBody>
      </p:sp>
    </p:spTree>
    <p:extLst>
      <p:ext uri="{BB962C8B-B14F-4D97-AF65-F5344CB8AC3E}">
        <p14:creationId xmlns:p14="http://schemas.microsoft.com/office/powerpoint/2010/main" val="40648943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2" name="Group 161"/>
          <p:cNvGrpSpPr/>
          <p:nvPr/>
        </p:nvGrpSpPr>
        <p:grpSpPr>
          <a:xfrm>
            <a:off x="10820400" y="1295400"/>
            <a:ext cx="22233519" cy="2771775"/>
            <a:chOff x="10820400" y="1295400"/>
            <a:chExt cx="22233519" cy="2771775"/>
          </a:xfrm>
        </p:grpSpPr>
        <p:sp>
          <p:nvSpPr>
            <p:cNvPr id="16" name="Rectangle 144"/>
            <p:cNvSpPr>
              <a:spLocks noChangeArrowheads="1"/>
            </p:cNvSpPr>
            <p:nvPr/>
          </p:nvSpPr>
          <p:spPr bwMode="auto">
            <a:xfrm>
              <a:off x="12082137" y="2133600"/>
              <a:ext cx="19563047" cy="704850"/>
            </a:xfrm>
            <a:prstGeom prst="rect">
              <a:avLst/>
            </a:prstGeom>
            <a:solidFill>
              <a:srgbClr val="FFFFFF"/>
            </a:solidFill>
            <a:ln w="1">
              <a:solidFill>
                <a:srgbClr val="444444"/>
              </a:solidFill>
              <a:miter lim="800000"/>
              <a:headEnd/>
              <a:tailEnd/>
            </a:ln>
          </p:spPr>
          <p:txBody>
            <a:bodyPr vert="horz" wrap="square" lIns="91440" tIns="45720" rIns="91440" bIns="45720" numCol="1" anchor="t" anchorCtr="0" compatLnSpc="1">
              <a:prstTxWarp prst="textNoShape">
                <a:avLst/>
              </a:prstTxWarp>
            </a:bodyPr>
            <a:lstStyle/>
            <a:p>
              <a:endParaRPr lang="en-NZ">
                <a:latin typeface="+mj-lt"/>
              </a:endParaRPr>
            </a:p>
          </p:txBody>
        </p:sp>
        <p:sp>
          <p:nvSpPr>
            <p:cNvPr id="19" name="Rectangle 143" descr="Wed 21/02/18"/>
            <p:cNvSpPr>
              <a:spLocks noChangeArrowheads="1"/>
            </p:cNvSpPr>
            <p:nvPr/>
          </p:nvSpPr>
          <p:spPr bwMode="auto">
            <a:xfrm>
              <a:off x="10820400" y="2105025"/>
              <a:ext cx="1188238"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marL="0" marR="0" lvl="0" indent="0" algn="r"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444444"/>
                  </a:solidFill>
                  <a:effectLst/>
                  <a:latin typeface="+mj-lt"/>
                </a:rPr>
                <a:t>Start</a:t>
              </a:r>
              <a:br>
                <a:rPr kumimoji="0" lang="en-US" altLang="en-US" sz="800" b="0" i="0" u="none" strike="noStrike" cap="none" normalizeH="0" baseline="0">
                  <a:ln>
                    <a:noFill/>
                  </a:ln>
                  <a:solidFill>
                    <a:schemeClr val="tx1"/>
                  </a:solidFill>
                  <a:effectLst/>
                  <a:latin typeface="+mj-lt"/>
                </a:rPr>
              </a:br>
              <a:r>
                <a:rPr kumimoji="0" lang="en-US" altLang="en-US" sz="1000" b="0" i="0" u="none" strike="noStrike" cap="none" normalizeH="0" baseline="0">
                  <a:ln>
                    <a:noFill/>
                  </a:ln>
                  <a:solidFill>
                    <a:srgbClr val="444444"/>
                  </a:solidFill>
                  <a:effectLst/>
                  <a:latin typeface="+mj-lt"/>
                </a:rPr>
                <a:t>Wed 21/02/18</a:t>
              </a:r>
              <a:endParaRPr kumimoji="0" lang="en-US" altLang="en-US" sz="1800" b="0" i="0" u="none" strike="noStrike" cap="none" normalizeH="0" baseline="0">
                <a:ln>
                  <a:noFill/>
                </a:ln>
                <a:solidFill>
                  <a:schemeClr val="tx1"/>
                </a:solidFill>
                <a:effectLst/>
                <a:latin typeface="+mj-lt"/>
              </a:endParaRPr>
            </a:p>
          </p:txBody>
        </p:sp>
        <p:sp>
          <p:nvSpPr>
            <p:cNvPr id="20" name="Rectangle 142" descr="Tue 8/05/18"/>
            <p:cNvSpPr>
              <a:spLocks noChangeArrowheads="1"/>
            </p:cNvSpPr>
            <p:nvPr/>
          </p:nvSpPr>
          <p:spPr bwMode="auto">
            <a:xfrm>
              <a:off x="31718683" y="2105025"/>
              <a:ext cx="894241"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444444"/>
                  </a:solidFill>
                  <a:effectLst/>
                  <a:latin typeface="+mj-lt"/>
                </a:rPr>
                <a:t>Finish</a:t>
              </a:r>
              <a:br>
                <a:rPr kumimoji="0" lang="en-US" altLang="en-US" sz="800" b="0" i="0" u="none" strike="noStrike" cap="none" normalizeH="0" baseline="0">
                  <a:ln>
                    <a:noFill/>
                  </a:ln>
                  <a:solidFill>
                    <a:schemeClr val="tx1"/>
                  </a:solidFill>
                  <a:effectLst/>
                  <a:latin typeface="+mj-lt"/>
                </a:rPr>
              </a:br>
              <a:r>
                <a:rPr kumimoji="0" lang="en-US" altLang="en-US" sz="1000" b="0" i="0" u="none" strike="noStrike" cap="none" normalizeH="0" baseline="0">
                  <a:ln>
                    <a:noFill/>
                  </a:ln>
                  <a:solidFill>
                    <a:srgbClr val="444444"/>
                  </a:solidFill>
                  <a:effectLst/>
                  <a:latin typeface="+mj-lt"/>
                </a:rPr>
                <a:t>Tue 8/05/18</a:t>
              </a:r>
              <a:endParaRPr kumimoji="0" lang="en-US" altLang="en-US" sz="1800" b="0" i="0" u="none" strike="noStrike" cap="none" normalizeH="0" baseline="0">
                <a:ln>
                  <a:noFill/>
                </a:ln>
                <a:solidFill>
                  <a:schemeClr val="tx1"/>
                </a:solidFill>
                <a:effectLst/>
                <a:latin typeface="+mj-lt"/>
              </a:endParaRPr>
            </a:p>
          </p:txBody>
        </p:sp>
        <p:sp>
          <p:nvSpPr>
            <p:cNvPr id="43" name="Rectangle 119" descr="Kick Off&#10;Wed 21/02/18 - Tue 27/02/18"/>
            <p:cNvSpPr>
              <a:spLocks noChangeArrowheads="1"/>
            </p:cNvSpPr>
            <p:nvPr/>
          </p:nvSpPr>
          <p:spPr bwMode="auto">
            <a:xfrm>
              <a:off x="12094387" y="2143125"/>
              <a:ext cx="1763982" cy="342900"/>
            </a:xfrm>
            <a:prstGeom prst="rect">
              <a:avLst/>
            </a:prstGeom>
            <a:gradFill flip="none" rotWithShape="1">
              <a:gsLst>
                <a:gs pos="100000">
                  <a:schemeClr val="accent3">
                    <a:lumMod val="60000"/>
                    <a:lumOff val="40000"/>
                  </a:schemeClr>
                </a:gs>
                <a:gs pos="0">
                  <a:schemeClr val="accent3">
                    <a:lumMod val="40000"/>
                    <a:lumOff val="60000"/>
                    <a:shade val="100000"/>
                    <a:satMod val="115000"/>
                  </a:schemeClr>
                </a:gs>
              </a:gsLst>
              <a:lin ang="5400000" scaled="0"/>
              <a:tileRect/>
            </a:gra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5250" tIns="9525" rIns="9525" bIns="9525"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444444"/>
                  </a:solidFill>
                  <a:effectLst/>
                  <a:latin typeface="+mj-lt"/>
                </a:rPr>
                <a:t>Kick Off</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i="0" u="none" strike="noStrike" cap="none" normalizeH="0" baseline="0" dirty="0">
                  <a:ln>
                    <a:noFill/>
                  </a:ln>
                  <a:solidFill>
                    <a:srgbClr val="444444"/>
                  </a:solidFill>
                  <a:effectLst/>
                  <a:latin typeface="+mj-lt"/>
                </a:rPr>
                <a:t>Weeks 1-2</a:t>
              </a:r>
              <a:endParaRPr kumimoji="0" lang="en-US" altLang="en-US" sz="1800" i="0" u="none" strike="noStrike" cap="none" normalizeH="0" baseline="0" dirty="0">
                <a:ln>
                  <a:noFill/>
                </a:ln>
                <a:solidFill>
                  <a:schemeClr val="tx1"/>
                </a:solidFill>
                <a:effectLst/>
                <a:latin typeface="+mj-lt"/>
              </a:endParaRPr>
            </a:p>
          </p:txBody>
        </p:sp>
        <p:sp>
          <p:nvSpPr>
            <p:cNvPr id="44" name="Rectangle 118" descr="Ideate&#10;Wed 14/03/18 - Tue 27/03/18"/>
            <p:cNvSpPr>
              <a:spLocks noChangeArrowheads="1"/>
            </p:cNvSpPr>
            <p:nvPr/>
          </p:nvSpPr>
          <p:spPr bwMode="auto">
            <a:xfrm>
              <a:off x="17435331" y="2143125"/>
              <a:ext cx="3540213" cy="342900"/>
            </a:xfrm>
            <a:prstGeom prst="rect">
              <a:avLst/>
            </a:prstGeom>
            <a:gradFill flip="none" rotWithShape="1">
              <a:gsLst>
                <a:gs pos="0">
                  <a:schemeClr val="accent2">
                    <a:lumMod val="40000"/>
                    <a:lumOff val="60000"/>
                  </a:schemeClr>
                </a:gs>
                <a:gs pos="100000">
                  <a:schemeClr val="accent2">
                    <a:lumMod val="60000"/>
                    <a:lumOff val="40000"/>
                  </a:schemeClr>
                </a:gs>
              </a:gsLst>
              <a:lin ang="5400000" scaled="1"/>
              <a:tileRect/>
            </a:gra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5250" tIns="9525" rIns="9525" bIns="9525" numCol="1" anchor="t" anchorCtr="0" compatLnSpc="1">
              <a:prstTxWarp prst="textNoShape">
                <a:avLst/>
              </a:prstTxWarp>
            </a:bodyPr>
            <a:lstStyle/>
            <a:p>
              <a:pPr defTabSz="914400" eaLnBrk="0" fontAlgn="base" hangingPunct="0">
                <a:spcBef>
                  <a:spcPct val="0"/>
                </a:spcBef>
                <a:spcAft>
                  <a:spcPct val="0"/>
                </a:spcAft>
              </a:pPr>
              <a:r>
                <a:rPr lang="en-US" altLang="en-US" sz="1000" b="1" dirty="0">
                  <a:solidFill>
                    <a:srgbClr val="444444"/>
                  </a:solidFill>
                  <a:latin typeface="+mj-lt"/>
                </a:rPr>
                <a:t>Ideate</a:t>
              </a:r>
            </a:p>
            <a:p>
              <a:pPr defTabSz="914400" eaLnBrk="0" fontAlgn="base" hangingPunct="0">
                <a:spcBef>
                  <a:spcPct val="0"/>
                </a:spcBef>
                <a:spcAft>
                  <a:spcPct val="0"/>
                </a:spcAft>
              </a:pPr>
              <a:r>
                <a:rPr lang="en-US" altLang="en-US" sz="1000" dirty="0">
                  <a:solidFill>
                    <a:srgbClr val="444444"/>
                  </a:solidFill>
                  <a:latin typeface="+mj-lt"/>
                </a:rPr>
                <a:t>Weeks 4-6</a:t>
              </a:r>
            </a:p>
          </p:txBody>
        </p:sp>
        <p:sp>
          <p:nvSpPr>
            <p:cNvPr id="45" name="Rectangle 117" descr="Prototype&#10;Wed 28/03/18 - Tue 10/04/18"/>
            <p:cNvSpPr>
              <a:spLocks noChangeArrowheads="1"/>
            </p:cNvSpPr>
            <p:nvPr/>
          </p:nvSpPr>
          <p:spPr bwMode="auto">
            <a:xfrm>
              <a:off x="20987794" y="2143125"/>
              <a:ext cx="3540213" cy="342900"/>
            </a:xfrm>
            <a:prstGeom prst="rect">
              <a:avLst/>
            </a:prstGeom>
            <a:gradFill flip="none" rotWithShape="1">
              <a:gsLst>
                <a:gs pos="100000">
                  <a:srgbClr val="7AC9D4"/>
                </a:gs>
                <a:gs pos="0">
                  <a:schemeClr val="accent5">
                    <a:lumMod val="40000"/>
                    <a:lumOff val="60000"/>
                  </a:schemeClr>
                </a:gs>
              </a:gsLst>
              <a:lin ang="5400000" scaled="1"/>
              <a:tileRect/>
            </a:gra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5250" tIns="9525" rIns="9525" bIns="9525"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444444"/>
                  </a:solidFill>
                  <a:effectLst/>
                  <a:latin typeface="+mj-lt"/>
                </a:rPr>
                <a:t>Prototype</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000" dirty="0">
                  <a:solidFill>
                    <a:srgbClr val="444444"/>
                  </a:solidFill>
                  <a:latin typeface="+mj-lt"/>
                </a:rPr>
                <a:t>Lecture Break</a:t>
              </a:r>
              <a:endParaRPr kumimoji="0" lang="en-US" altLang="en-US" sz="1800" i="0" u="none" strike="noStrike" cap="none" normalizeH="0" baseline="0" dirty="0">
                <a:ln>
                  <a:noFill/>
                </a:ln>
                <a:solidFill>
                  <a:schemeClr val="tx1"/>
                </a:solidFill>
                <a:effectLst/>
                <a:latin typeface="+mj-lt"/>
              </a:endParaRPr>
            </a:p>
          </p:txBody>
        </p:sp>
        <p:sp>
          <p:nvSpPr>
            <p:cNvPr id="47" name="Rectangle 115" descr="Sprint 1&#10;Wed 28/02/18 - Tue 6/03/18"/>
            <p:cNvSpPr>
              <a:spLocks noChangeArrowheads="1"/>
            </p:cNvSpPr>
            <p:nvPr/>
          </p:nvSpPr>
          <p:spPr bwMode="auto">
            <a:xfrm>
              <a:off x="13870618" y="2495550"/>
              <a:ext cx="1776232" cy="342900"/>
            </a:xfrm>
            <a:prstGeom prst="rect">
              <a:avLst/>
            </a:prstGeom>
            <a:gradFill flip="none" rotWithShape="1">
              <a:gsLst>
                <a:gs pos="0">
                  <a:schemeClr val="accent2">
                    <a:lumMod val="40000"/>
                    <a:lumOff val="60000"/>
                  </a:schemeClr>
                </a:gs>
                <a:gs pos="100000">
                  <a:schemeClr val="accent2">
                    <a:lumMod val="60000"/>
                    <a:lumOff val="40000"/>
                  </a:schemeClr>
                </a:gs>
              </a:gsLst>
              <a:lin ang="5400000" scaled="1"/>
              <a:tileRect/>
            </a:gra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5250" tIns="9525" rIns="9525" bIns="9525" numCol="1" anchor="t" anchorCtr="0" compatLnSpc="1">
              <a:prstTxWarp prst="textNoShape">
                <a:avLst/>
              </a:prstTxWarp>
            </a:bodyPr>
            <a:lstStyle/>
            <a:p>
              <a:pPr defTabSz="914400" eaLnBrk="0" fontAlgn="base" hangingPunct="0">
                <a:spcBef>
                  <a:spcPct val="0"/>
                </a:spcBef>
                <a:spcAft>
                  <a:spcPct val="0"/>
                </a:spcAft>
              </a:pPr>
              <a:r>
                <a:rPr lang="en-US" altLang="en-US" sz="1000" b="1" dirty="0">
                  <a:solidFill>
                    <a:srgbClr val="444444"/>
                  </a:solidFill>
                  <a:latin typeface="+mj-lt"/>
                </a:rPr>
                <a:t>Sprint 1</a:t>
              </a:r>
            </a:p>
            <a:p>
              <a:pPr defTabSz="914400" eaLnBrk="0" fontAlgn="base" hangingPunct="0">
                <a:spcBef>
                  <a:spcPct val="0"/>
                </a:spcBef>
                <a:spcAft>
                  <a:spcPct val="0"/>
                </a:spcAft>
              </a:pPr>
              <a:r>
                <a:rPr lang="en-US" altLang="en-US" sz="1000" dirty="0">
                  <a:solidFill>
                    <a:srgbClr val="444444"/>
                  </a:solidFill>
                  <a:latin typeface="+mj-lt"/>
                </a:rPr>
                <a:t>Weeks 2-3</a:t>
              </a:r>
            </a:p>
          </p:txBody>
        </p:sp>
        <p:sp>
          <p:nvSpPr>
            <p:cNvPr id="48" name="Rectangle 114" descr="Sprint 2&#10;Wed 7/03/18 - Tue 13/03/18"/>
            <p:cNvSpPr>
              <a:spLocks noChangeArrowheads="1"/>
            </p:cNvSpPr>
            <p:nvPr/>
          </p:nvSpPr>
          <p:spPr bwMode="auto">
            <a:xfrm>
              <a:off x="15659100" y="2495550"/>
              <a:ext cx="1763982" cy="342900"/>
            </a:xfrm>
            <a:prstGeom prst="rect">
              <a:avLst/>
            </a:prstGeom>
            <a:gradFill flip="none" rotWithShape="1">
              <a:gsLst>
                <a:gs pos="0">
                  <a:schemeClr val="accent2">
                    <a:lumMod val="40000"/>
                    <a:lumOff val="60000"/>
                  </a:schemeClr>
                </a:gs>
                <a:gs pos="100000">
                  <a:schemeClr val="accent2">
                    <a:lumMod val="60000"/>
                    <a:lumOff val="40000"/>
                  </a:schemeClr>
                </a:gs>
              </a:gsLst>
              <a:lin ang="5400000" scaled="1"/>
              <a:tileRect/>
            </a:gra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5250" tIns="9525" rIns="9525" bIns="9525" numCol="1" anchor="t" anchorCtr="0" compatLnSpc="1">
              <a:prstTxWarp prst="textNoShape">
                <a:avLst/>
              </a:prstTxWarp>
            </a:bodyPr>
            <a:lstStyle/>
            <a:p>
              <a:pPr defTabSz="914400" eaLnBrk="0" fontAlgn="base" hangingPunct="0">
                <a:spcBef>
                  <a:spcPct val="0"/>
                </a:spcBef>
                <a:spcAft>
                  <a:spcPct val="0"/>
                </a:spcAft>
              </a:pPr>
              <a:r>
                <a:rPr lang="en-US" altLang="en-US" sz="1000" b="1" dirty="0">
                  <a:solidFill>
                    <a:srgbClr val="444444"/>
                  </a:solidFill>
                  <a:latin typeface="+mj-lt"/>
                </a:rPr>
                <a:t>Sprint 2</a:t>
              </a:r>
            </a:p>
            <a:p>
              <a:pPr defTabSz="914400" eaLnBrk="0" fontAlgn="base" hangingPunct="0">
                <a:spcBef>
                  <a:spcPct val="0"/>
                </a:spcBef>
                <a:spcAft>
                  <a:spcPct val="0"/>
                </a:spcAft>
              </a:pPr>
              <a:r>
                <a:rPr lang="en-US" altLang="en-US" sz="1000" dirty="0">
                  <a:solidFill>
                    <a:srgbClr val="444444"/>
                  </a:solidFill>
                  <a:latin typeface="+mj-lt"/>
                </a:rPr>
                <a:t>Weeks 3-4</a:t>
              </a:r>
            </a:p>
          </p:txBody>
        </p:sp>
        <p:sp>
          <p:nvSpPr>
            <p:cNvPr id="49" name="Rectangle 113" descr="Test&#10;Wed 11/04/18 - Tue 24/04/18"/>
            <p:cNvSpPr>
              <a:spLocks noChangeArrowheads="1"/>
            </p:cNvSpPr>
            <p:nvPr/>
          </p:nvSpPr>
          <p:spPr bwMode="auto">
            <a:xfrm>
              <a:off x="24540257" y="2143125"/>
              <a:ext cx="3552463" cy="342900"/>
            </a:xfrm>
            <a:prstGeom prst="rect">
              <a:avLst/>
            </a:prstGeom>
            <a:gradFill flip="none" rotWithShape="1">
              <a:gsLst>
                <a:gs pos="0">
                  <a:schemeClr val="accent2">
                    <a:lumMod val="40000"/>
                    <a:lumOff val="60000"/>
                  </a:schemeClr>
                </a:gs>
                <a:gs pos="100000">
                  <a:schemeClr val="accent2">
                    <a:lumMod val="60000"/>
                    <a:lumOff val="40000"/>
                  </a:schemeClr>
                </a:gs>
              </a:gsLst>
              <a:lin ang="5400000" scaled="1"/>
              <a:tileRect/>
            </a:gra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5250" tIns="9525" rIns="9525" bIns="9525" numCol="1" anchor="t" anchorCtr="0" compatLnSpc="1">
              <a:prstTxWarp prst="textNoShape">
                <a:avLst/>
              </a:prstTxWarp>
            </a:bodyPr>
            <a:lstStyle/>
            <a:p>
              <a:pPr defTabSz="914400" eaLnBrk="0" fontAlgn="base" hangingPunct="0">
                <a:spcBef>
                  <a:spcPct val="0"/>
                </a:spcBef>
                <a:spcAft>
                  <a:spcPct val="0"/>
                </a:spcAft>
              </a:pPr>
              <a:r>
                <a:rPr lang="en-US" altLang="en-US" sz="1000" b="1" dirty="0">
                  <a:solidFill>
                    <a:srgbClr val="444444"/>
                  </a:solidFill>
                  <a:latin typeface="+mj-lt"/>
                </a:rPr>
                <a:t>Test</a:t>
              </a:r>
            </a:p>
            <a:p>
              <a:pPr defTabSz="914400" eaLnBrk="0" fontAlgn="base" hangingPunct="0">
                <a:spcBef>
                  <a:spcPct val="0"/>
                </a:spcBef>
                <a:spcAft>
                  <a:spcPct val="0"/>
                </a:spcAft>
              </a:pPr>
              <a:r>
                <a:rPr lang="en-US" altLang="en-US" sz="1000" dirty="0">
                  <a:solidFill>
                    <a:srgbClr val="444444"/>
                  </a:solidFill>
                  <a:latin typeface="+mj-lt"/>
                </a:rPr>
                <a:t>Weeks 7-8</a:t>
              </a:r>
            </a:p>
          </p:txBody>
        </p:sp>
        <p:sp>
          <p:nvSpPr>
            <p:cNvPr id="50" name="Rectangle 112" descr="Implement&#10;Wed 25/04/18 - Tue 8/05/18"/>
            <p:cNvSpPr>
              <a:spLocks noChangeArrowheads="1"/>
            </p:cNvSpPr>
            <p:nvPr/>
          </p:nvSpPr>
          <p:spPr bwMode="auto">
            <a:xfrm>
              <a:off x="28104970" y="2143125"/>
              <a:ext cx="3540213" cy="342900"/>
            </a:xfrm>
            <a:prstGeom prst="rect">
              <a:avLst/>
            </a:prstGeom>
            <a:gradFill flip="none" rotWithShape="1">
              <a:gsLst>
                <a:gs pos="0">
                  <a:schemeClr val="accent2">
                    <a:lumMod val="40000"/>
                    <a:lumOff val="60000"/>
                  </a:schemeClr>
                </a:gs>
                <a:gs pos="100000">
                  <a:schemeClr val="accent2">
                    <a:lumMod val="60000"/>
                    <a:lumOff val="40000"/>
                  </a:schemeClr>
                </a:gs>
              </a:gsLst>
              <a:lin ang="5400000" scaled="1"/>
              <a:tileRect/>
            </a:gra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5250" tIns="9525" rIns="9525" bIns="9525" numCol="1" anchor="t" anchorCtr="0" compatLnSpc="1">
              <a:prstTxWarp prst="textNoShape">
                <a:avLst/>
              </a:prstTxWarp>
            </a:bodyPr>
            <a:lstStyle/>
            <a:p>
              <a:pPr defTabSz="914400" eaLnBrk="0" fontAlgn="base" hangingPunct="0">
                <a:spcBef>
                  <a:spcPct val="0"/>
                </a:spcBef>
                <a:spcAft>
                  <a:spcPct val="0"/>
                </a:spcAft>
              </a:pPr>
              <a:r>
                <a:rPr lang="en-US" altLang="en-US" sz="1000" b="1" dirty="0">
                  <a:solidFill>
                    <a:srgbClr val="444444"/>
                  </a:solidFill>
                  <a:latin typeface="+mj-lt"/>
                </a:rPr>
                <a:t>Implement</a:t>
              </a:r>
            </a:p>
            <a:p>
              <a:pPr defTabSz="914400" eaLnBrk="0" fontAlgn="base" hangingPunct="0">
                <a:spcBef>
                  <a:spcPct val="0"/>
                </a:spcBef>
                <a:spcAft>
                  <a:spcPct val="0"/>
                </a:spcAft>
              </a:pPr>
              <a:r>
                <a:rPr lang="en-US" altLang="en-US" sz="1000" dirty="0">
                  <a:solidFill>
                    <a:srgbClr val="444444"/>
                  </a:solidFill>
                  <a:latin typeface="+mj-lt"/>
                </a:rPr>
                <a:t>Weeks 8-10</a:t>
              </a:r>
            </a:p>
          </p:txBody>
        </p:sp>
        <p:sp>
          <p:nvSpPr>
            <p:cNvPr id="51" name="Rectangle 111" descr="Sprint 3&#10;Wed 14/03/18 - Tue 20/03/18"/>
            <p:cNvSpPr>
              <a:spLocks noChangeArrowheads="1"/>
            </p:cNvSpPr>
            <p:nvPr/>
          </p:nvSpPr>
          <p:spPr bwMode="auto">
            <a:xfrm>
              <a:off x="17435331" y="2495550"/>
              <a:ext cx="1763982" cy="342900"/>
            </a:xfrm>
            <a:prstGeom prst="rect">
              <a:avLst/>
            </a:prstGeom>
            <a:gradFill flip="none" rotWithShape="1">
              <a:gsLst>
                <a:gs pos="0">
                  <a:schemeClr val="accent2">
                    <a:lumMod val="40000"/>
                    <a:lumOff val="60000"/>
                  </a:schemeClr>
                </a:gs>
                <a:gs pos="100000">
                  <a:schemeClr val="accent2">
                    <a:lumMod val="60000"/>
                    <a:lumOff val="40000"/>
                  </a:schemeClr>
                </a:gs>
              </a:gsLst>
              <a:lin ang="5400000" scaled="1"/>
              <a:tileRect/>
            </a:gra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5250" tIns="9525" rIns="9525" bIns="9525" numCol="1" anchor="t" anchorCtr="0" compatLnSpc="1">
              <a:prstTxWarp prst="textNoShape">
                <a:avLst/>
              </a:prstTxWarp>
            </a:bodyPr>
            <a:lstStyle/>
            <a:p>
              <a:pPr defTabSz="914400" eaLnBrk="0" fontAlgn="base" hangingPunct="0">
                <a:spcBef>
                  <a:spcPct val="0"/>
                </a:spcBef>
                <a:spcAft>
                  <a:spcPct val="0"/>
                </a:spcAft>
              </a:pPr>
              <a:r>
                <a:rPr lang="en-US" altLang="en-US" sz="1000" b="1" dirty="0">
                  <a:solidFill>
                    <a:srgbClr val="444444"/>
                  </a:solidFill>
                  <a:latin typeface="+mj-lt"/>
                </a:rPr>
                <a:t>Sprint 3</a:t>
              </a:r>
            </a:p>
            <a:p>
              <a:pPr defTabSz="914400" eaLnBrk="0" fontAlgn="base" hangingPunct="0">
                <a:spcBef>
                  <a:spcPct val="0"/>
                </a:spcBef>
                <a:spcAft>
                  <a:spcPct val="0"/>
                </a:spcAft>
              </a:pPr>
              <a:r>
                <a:rPr lang="en-US" altLang="en-US" sz="1000" dirty="0">
                  <a:solidFill>
                    <a:srgbClr val="444444"/>
                  </a:solidFill>
                  <a:latin typeface="+mj-lt"/>
                </a:rPr>
                <a:t>Weeks 4-5</a:t>
              </a:r>
            </a:p>
          </p:txBody>
        </p:sp>
        <p:sp>
          <p:nvSpPr>
            <p:cNvPr id="52" name="Rectangle 110" descr="Sprint 4&#10;Wed 21/03/18 - Tue 27/03/18"/>
            <p:cNvSpPr>
              <a:spLocks noChangeArrowheads="1"/>
            </p:cNvSpPr>
            <p:nvPr/>
          </p:nvSpPr>
          <p:spPr bwMode="auto">
            <a:xfrm>
              <a:off x="19211563" y="2495550"/>
              <a:ext cx="1763982" cy="342900"/>
            </a:xfrm>
            <a:prstGeom prst="rect">
              <a:avLst/>
            </a:prstGeom>
            <a:gradFill flip="none" rotWithShape="1">
              <a:gsLst>
                <a:gs pos="0">
                  <a:schemeClr val="accent2">
                    <a:lumMod val="40000"/>
                    <a:lumOff val="60000"/>
                  </a:schemeClr>
                </a:gs>
                <a:gs pos="100000">
                  <a:schemeClr val="accent2">
                    <a:lumMod val="60000"/>
                    <a:lumOff val="40000"/>
                  </a:schemeClr>
                </a:gs>
              </a:gsLst>
              <a:lin ang="5400000" scaled="1"/>
              <a:tileRect/>
            </a:gra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5250" tIns="9525" rIns="9525" bIns="9525" numCol="1" anchor="t" anchorCtr="0" compatLnSpc="1">
              <a:prstTxWarp prst="textNoShape">
                <a:avLst/>
              </a:prstTxWarp>
            </a:bodyPr>
            <a:lstStyle/>
            <a:p>
              <a:pPr defTabSz="914400" eaLnBrk="0" fontAlgn="base" hangingPunct="0">
                <a:spcBef>
                  <a:spcPct val="0"/>
                </a:spcBef>
                <a:spcAft>
                  <a:spcPct val="0"/>
                </a:spcAft>
              </a:pPr>
              <a:r>
                <a:rPr lang="en-US" altLang="en-US" sz="1000" b="1" dirty="0">
                  <a:solidFill>
                    <a:srgbClr val="444444"/>
                  </a:solidFill>
                  <a:latin typeface="+mj-lt"/>
                </a:rPr>
                <a:t>Sprint 4</a:t>
              </a:r>
              <a:br>
                <a:rPr lang="en-US" altLang="en-US" sz="1000" b="1" dirty="0">
                  <a:solidFill>
                    <a:srgbClr val="444444"/>
                  </a:solidFill>
                  <a:latin typeface="+mj-lt"/>
                </a:rPr>
              </a:br>
              <a:r>
                <a:rPr lang="en-US" altLang="en-US" sz="1000" dirty="0">
                  <a:solidFill>
                    <a:srgbClr val="444444"/>
                  </a:solidFill>
                  <a:latin typeface="+mj-lt"/>
                </a:rPr>
                <a:t>Weeks 5-6</a:t>
              </a:r>
            </a:p>
          </p:txBody>
        </p:sp>
        <p:sp>
          <p:nvSpPr>
            <p:cNvPr id="53" name="Rectangle 109" descr="Sprint 5&#10;Wed 28/03/18 - Tue 3/04/18"/>
            <p:cNvSpPr>
              <a:spLocks noChangeArrowheads="1"/>
            </p:cNvSpPr>
            <p:nvPr/>
          </p:nvSpPr>
          <p:spPr bwMode="auto">
            <a:xfrm>
              <a:off x="20987794" y="2495550"/>
              <a:ext cx="1763982" cy="342900"/>
            </a:xfrm>
            <a:prstGeom prst="rect">
              <a:avLst/>
            </a:prstGeom>
            <a:gradFill flip="none" rotWithShape="1">
              <a:gsLst>
                <a:gs pos="0">
                  <a:schemeClr val="accent2">
                    <a:lumMod val="40000"/>
                    <a:lumOff val="60000"/>
                  </a:schemeClr>
                </a:gs>
                <a:gs pos="100000">
                  <a:schemeClr val="accent2">
                    <a:lumMod val="60000"/>
                    <a:lumOff val="40000"/>
                  </a:schemeClr>
                </a:gs>
              </a:gsLst>
              <a:lin ang="5400000" scaled="1"/>
              <a:tileRect/>
            </a:gra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5250" tIns="9525" rIns="9525" bIns="9525" numCol="1" anchor="t" anchorCtr="0" compatLnSpc="1">
              <a:prstTxWarp prst="textNoShape">
                <a:avLst/>
              </a:prstTxWarp>
            </a:bodyPr>
            <a:lstStyle/>
            <a:p>
              <a:pPr defTabSz="914400" eaLnBrk="0" fontAlgn="base" hangingPunct="0">
                <a:spcBef>
                  <a:spcPct val="0"/>
                </a:spcBef>
                <a:spcAft>
                  <a:spcPct val="0"/>
                </a:spcAft>
              </a:pPr>
              <a:r>
                <a:rPr lang="en-US" altLang="en-US" sz="1000" b="1" dirty="0">
                  <a:solidFill>
                    <a:srgbClr val="444444"/>
                  </a:solidFill>
                  <a:latin typeface="+mj-lt"/>
                </a:rPr>
                <a:t>Sprint 5</a:t>
              </a:r>
            </a:p>
            <a:p>
              <a:pPr defTabSz="914400" eaLnBrk="0" fontAlgn="base" hangingPunct="0">
                <a:spcBef>
                  <a:spcPct val="0"/>
                </a:spcBef>
                <a:spcAft>
                  <a:spcPct val="0"/>
                </a:spcAft>
              </a:pPr>
              <a:r>
                <a:rPr lang="en-US" altLang="en-US" sz="1000" dirty="0">
                  <a:solidFill>
                    <a:srgbClr val="444444"/>
                  </a:solidFill>
                  <a:latin typeface="+mj-lt"/>
                </a:rPr>
                <a:t>Break week 1</a:t>
              </a:r>
            </a:p>
          </p:txBody>
        </p:sp>
        <p:sp>
          <p:nvSpPr>
            <p:cNvPr id="54" name="Rectangle 108" descr="Sprint 6&#10;Wed 4/04/18 - Tue 10/04/18"/>
            <p:cNvSpPr>
              <a:spLocks noChangeArrowheads="1"/>
            </p:cNvSpPr>
            <p:nvPr/>
          </p:nvSpPr>
          <p:spPr bwMode="auto">
            <a:xfrm>
              <a:off x="22764026" y="2495550"/>
              <a:ext cx="1763982" cy="342900"/>
            </a:xfrm>
            <a:prstGeom prst="rect">
              <a:avLst/>
            </a:prstGeom>
            <a:gradFill flip="none" rotWithShape="1">
              <a:gsLst>
                <a:gs pos="0">
                  <a:schemeClr val="accent2">
                    <a:lumMod val="40000"/>
                    <a:lumOff val="60000"/>
                  </a:schemeClr>
                </a:gs>
                <a:gs pos="100000">
                  <a:schemeClr val="accent2">
                    <a:lumMod val="60000"/>
                    <a:lumOff val="40000"/>
                  </a:schemeClr>
                </a:gs>
              </a:gsLst>
              <a:lin ang="5400000" scaled="1"/>
              <a:tileRect/>
            </a:gra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5250" tIns="9525" rIns="9525" bIns="9525" numCol="1" anchor="t" anchorCtr="0" compatLnSpc="1">
              <a:prstTxWarp prst="textNoShape">
                <a:avLst/>
              </a:prstTxWarp>
            </a:bodyPr>
            <a:lstStyle/>
            <a:p>
              <a:pPr defTabSz="914400" eaLnBrk="0" fontAlgn="base" hangingPunct="0">
                <a:spcBef>
                  <a:spcPct val="0"/>
                </a:spcBef>
                <a:spcAft>
                  <a:spcPct val="0"/>
                </a:spcAft>
              </a:pPr>
              <a:r>
                <a:rPr lang="en-US" altLang="en-US" sz="1000" b="1" dirty="0">
                  <a:solidFill>
                    <a:srgbClr val="444444"/>
                  </a:solidFill>
                  <a:latin typeface="+mj-lt"/>
                </a:rPr>
                <a:t>Sprint 6</a:t>
              </a:r>
            </a:p>
            <a:p>
              <a:pPr defTabSz="914400" eaLnBrk="0" fontAlgn="base" hangingPunct="0">
                <a:spcBef>
                  <a:spcPct val="0"/>
                </a:spcBef>
                <a:spcAft>
                  <a:spcPct val="0"/>
                </a:spcAft>
              </a:pPr>
              <a:r>
                <a:rPr lang="en-US" altLang="en-US" sz="1000" dirty="0">
                  <a:solidFill>
                    <a:srgbClr val="444444"/>
                  </a:solidFill>
                  <a:latin typeface="+mj-lt"/>
                </a:rPr>
                <a:t>Break week 2</a:t>
              </a:r>
            </a:p>
          </p:txBody>
        </p:sp>
        <p:sp>
          <p:nvSpPr>
            <p:cNvPr id="55" name="Rectangle 107" descr="Sprint 7&#10;Wed 11/04/18 - Tue 17/04/18"/>
            <p:cNvSpPr>
              <a:spLocks noChangeArrowheads="1"/>
            </p:cNvSpPr>
            <p:nvPr/>
          </p:nvSpPr>
          <p:spPr bwMode="auto">
            <a:xfrm>
              <a:off x="24540257" y="2495550"/>
              <a:ext cx="1776232" cy="342900"/>
            </a:xfrm>
            <a:prstGeom prst="rect">
              <a:avLst/>
            </a:prstGeom>
            <a:gradFill flip="none" rotWithShape="1">
              <a:gsLst>
                <a:gs pos="0">
                  <a:schemeClr val="accent2">
                    <a:lumMod val="40000"/>
                    <a:lumOff val="60000"/>
                  </a:schemeClr>
                </a:gs>
                <a:gs pos="100000">
                  <a:schemeClr val="accent2">
                    <a:lumMod val="60000"/>
                    <a:lumOff val="40000"/>
                  </a:schemeClr>
                </a:gs>
              </a:gsLst>
              <a:lin ang="5400000" scaled="1"/>
              <a:tileRect/>
            </a:gra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5250" tIns="9525" rIns="9525" bIns="9525" numCol="1" anchor="t" anchorCtr="0" compatLnSpc="1">
              <a:prstTxWarp prst="textNoShape">
                <a:avLst/>
              </a:prstTxWarp>
            </a:bodyPr>
            <a:lstStyle/>
            <a:p>
              <a:pPr defTabSz="914400" eaLnBrk="0" fontAlgn="base" hangingPunct="0">
                <a:spcBef>
                  <a:spcPct val="0"/>
                </a:spcBef>
                <a:spcAft>
                  <a:spcPct val="0"/>
                </a:spcAft>
              </a:pPr>
              <a:r>
                <a:rPr lang="en-US" altLang="en-US" sz="1000" b="1" dirty="0">
                  <a:solidFill>
                    <a:srgbClr val="444444"/>
                  </a:solidFill>
                  <a:latin typeface="+mj-lt"/>
                </a:rPr>
                <a:t>Sprint 7</a:t>
              </a:r>
            </a:p>
            <a:p>
              <a:pPr defTabSz="914400" eaLnBrk="0" fontAlgn="base" hangingPunct="0">
                <a:spcBef>
                  <a:spcPct val="0"/>
                </a:spcBef>
                <a:spcAft>
                  <a:spcPct val="0"/>
                </a:spcAft>
              </a:pPr>
              <a:r>
                <a:rPr lang="en-US" altLang="en-US" sz="1000" dirty="0">
                  <a:solidFill>
                    <a:srgbClr val="444444"/>
                  </a:solidFill>
                  <a:latin typeface="+mj-lt"/>
                </a:rPr>
                <a:t>Week 7</a:t>
              </a:r>
            </a:p>
          </p:txBody>
        </p:sp>
        <p:sp>
          <p:nvSpPr>
            <p:cNvPr id="56" name="Rectangle 106" descr="Sprint 8&#10;Wed 18/04/18 - Tue 24/04/18"/>
            <p:cNvSpPr>
              <a:spLocks noChangeArrowheads="1"/>
            </p:cNvSpPr>
            <p:nvPr/>
          </p:nvSpPr>
          <p:spPr bwMode="auto">
            <a:xfrm>
              <a:off x="26328739" y="2495550"/>
              <a:ext cx="1763982" cy="342900"/>
            </a:xfrm>
            <a:prstGeom prst="rect">
              <a:avLst/>
            </a:prstGeom>
            <a:gradFill flip="none" rotWithShape="1">
              <a:gsLst>
                <a:gs pos="0">
                  <a:schemeClr val="accent2">
                    <a:lumMod val="40000"/>
                    <a:lumOff val="60000"/>
                  </a:schemeClr>
                </a:gs>
                <a:gs pos="100000">
                  <a:schemeClr val="accent2">
                    <a:lumMod val="60000"/>
                    <a:lumOff val="40000"/>
                  </a:schemeClr>
                </a:gs>
              </a:gsLst>
              <a:lin ang="5400000" scaled="1"/>
              <a:tileRect/>
            </a:gra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5250" tIns="9525" rIns="9525" bIns="9525" numCol="1" anchor="t" anchorCtr="0" compatLnSpc="1">
              <a:prstTxWarp prst="textNoShape">
                <a:avLst/>
              </a:prstTxWarp>
            </a:bodyPr>
            <a:lstStyle/>
            <a:p>
              <a:pPr defTabSz="914400" eaLnBrk="0" fontAlgn="base" hangingPunct="0">
                <a:spcBef>
                  <a:spcPct val="0"/>
                </a:spcBef>
                <a:spcAft>
                  <a:spcPct val="0"/>
                </a:spcAft>
              </a:pPr>
              <a:r>
                <a:rPr lang="en-US" altLang="en-US" sz="1000" b="1" dirty="0">
                  <a:solidFill>
                    <a:srgbClr val="444444"/>
                  </a:solidFill>
                  <a:latin typeface="+mj-lt"/>
                </a:rPr>
                <a:t>Sprint 8</a:t>
              </a:r>
            </a:p>
            <a:p>
              <a:pPr defTabSz="914400" eaLnBrk="0" fontAlgn="base" hangingPunct="0">
                <a:spcBef>
                  <a:spcPct val="0"/>
                </a:spcBef>
                <a:spcAft>
                  <a:spcPct val="0"/>
                </a:spcAft>
              </a:pPr>
              <a:r>
                <a:rPr lang="en-US" altLang="en-US" sz="1000" dirty="0">
                  <a:solidFill>
                    <a:srgbClr val="444444"/>
                  </a:solidFill>
                  <a:latin typeface="+mj-lt"/>
                </a:rPr>
                <a:t>Weeks 7-8</a:t>
              </a:r>
            </a:p>
          </p:txBody>
        </p:sp>
        <p:sp>
          <p:nvSpPr>
            <p:cNvPr id="57" name="Rectangle 105" descr="Sprint 9 (Poster)&#10;Wed 25/04/18 - Tue 1/05/18"/>
            <p:cNvSpPr>
              <a:spLocks noChangeArrowheads="1"/>
            </p:cNvSpPr>
            <p:nvPr/>
          </p:nvSpPr>
          <p:spPr bwMode="auto">
            <a:xfrm>
              <a:off x="28104970" y="2495550"/>
              <a:ext cx="1763982" cy="342900"/>
            </a:xfrm>
            <a:prstGeom prst="rect">
              <a:avLst/>
            </a:prstGeom>
            <a:gradFill flip="none" rotWithShape="1">
              <a:gsLst>
                <a:gs pos="0">
                  <a:schemeClr val="accent2">
                    <a:lumMod val="40000"/>
                    <a:lumOff val="60000"/>
                  </a:schemeClr>
                </a:gs>
                <a:gs pos="100000">
                  <a:schemeClr val="accent2">
                    <a:lumMod val="60000"/>
                    <a:lumOff val="40000"/>
                  </a:schemeClr>
                </a:gs>
              </a:gsLst>
              <a:lin ang="5400000" scaled="1"/>
              <a:tileRect/>
            </a:gra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5250" tIns="9525" rIns="9525" bIns="9525" numCol="1" anchor="t" anchorCtr="0" compatLnSpc="1">
              <a:prstTxWarp prst="textNoShape">
                <a:avLst/>
              </a:prstTxWarp>
            </a:bodyPr>
            <a:lstStyle/>
            <a:p>
              <a:pPr defTabSz="914400" eaLnBrk="0" fontAlgn="base" hangingPunct="0">
                <a:spcBef>
                  <a:spcPct val="0"/>
                </a:spcBef>
                <a:spcAft>
                  <a:spcPct val="0"/>
                </a:spcAft>
              </a:pPr>
              <a:r>
                <a:rPr lang="en-US" altLang="en-US" sz="1000" b="1" dirty="0">
                  <a:solidFill>
                    <a:srgbClr val="444444"/>
                  </a:solidFill>
                  <a:latin typeface="+mj-lt"/>
                </a:rPr>
                <a:t>Sprint 9 (Poster)</a:t>
              </a:r>
            </a:p>
            <a:p>
              <a:pPr defTabSz="914400" eaLnBrk="0" fontAlgn="base" hangingPunct="0">
                <a:spcBef>
                  <a:spcPct val="0"/>
                </a:spcBef>
                <a:spcAft>
                  <a:spcPct val="0"/>
                </a:spcAft>
              </a:pPr>
              <a:r>
                <a:rPr lang="en-US" altLang="en-US" sz="1000" dirty="0">
                  <a:solidFill>
                    <a:srgbClr val="444444"/>
                  </a:solidFill>
                  <a:latin typeface="+mj-lt"/>
                </a:rPr>
                <a:t>Weeks 8-9</a:t>
              </a:r>
            </a:p>
          </p:txBody>
        </p:sp>
        <p:sp>
          <p:nvSpPr>
            <p:cNvPr id="58" name="Rectangle 104" descr="Sprint 10 (Showcase)&#10;Wed 2/05/18 - Tue 8/05/18"/>
            <p:cNvSpPr>
              <a:spLocks noChangeArrowheads="1"/>
            </p:cNvSpPr>
            <p:nvPr/>
          </p:nvSpPr>
          <p:spPr bwMode="auto">
            <a:xfrm>
              <a:off x="29881202" y="2495550"/>
              <a:ext cx="1763982" cy="342900"/>
            </a:xfrm>
            <a:prstGeom prst="rect">
              <a:avLst/>
            </a:prstGeom>
            <a:gradFill flip="none" rotWithShape="1">
              <a:gsLst>
                <a:gs pos="0">
                  <a:schemeClr val="accent2">
                    <a:lumMod val="40000"/>
                    <a:lumOff val="60000"/>
                  </a:schemeClr>
                </a:gs>
                <a:gs pos="100000">
                  <a:schemeClr val="accent2">
                    <a:lumMod val="60000"/>
                    <a:lumOff val="40000"/>
                  </a:schemeClr>
                </a:gs>
              </a:gsLst>
              <a:lin ang="5400000" scaled="1"/>
              <a:tileRect/>
            </a:gra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5250" tIns="9525" rIns="9525" bIns="9525" numCol="1" anchor="t" anchorCtr="0" compatLnSpc="1">
              <a:prstTxWarp prst="textNoShape">
                <a:avLst/>
              </a:prstTxWarp>
            </a:bodyPr>
            <a:lstStyle/>
            <a:p>
              <a:pPr defTabSz="914400" eaLnBrk="0" fontAlgn="base" hangingPunct="0">
                <a:spcBef>
                  <a:spcPct val="0"/>
                </a:spcBef>
                <a:spcAft>
                  <a:spcPct val="0"/>
                </a:spcAft>
              </a:pPr>
              <a:r>
                <a:rPr lang="en-US" altLang="en-US" sz="1000" b="1" dirty="0">
                  <a:solidFill>
                    <a:srgbClr val="444444"/>
                  </a:solidFill>
                  <a:latin typeface="+mj-lt"/>
                </a:rPr>
                <a:t>Sprint 10 (Showcase)</a:t>
              </a:r>
            </a:p>
            <a:p>
              <a:pPr defTabSz="914400" eaLnBrk="0" fontAlgn="base" hangingPunct="0">
                <a:spcBef>
                  <a:spcPct val="0"/>
                </a:spcBef>
                <a:spcAft>
                  <a:spcPct val="0"/>
                </a:spcAft>
              </a:pPr>
              <a:r>
                <a:rPr lang="en-US" altLang="en-US" sz="1000" dirty="0">
                  <a:solidFill>
                    <a:srgbClr val="444444"/>
                  </a:solidFill>
                  <a:latin typeface="+mj-lt"/>
                </a:rPr>
                <a:t>Weeks 9-10</a:t>
              </a:r>
            </a:p>
          </p:txBody>
        </p:sp>
        <p:grpSp>
          <p:nvGrpSpPr>
            <p:cNvPr id="59" name="Group 101"/>
            <p:cNvGrpSpPr>
              <a:grpSpLocks/>
            </p:cNvGrpSpPr>
            <p:nvPr/>
          </p:nvGrpSpPr>
          <p:grpSpPr bwMode="auto">
            <a:xfrm>
              <a:off x="20865296" y="2771775"/>
              <a:ext cx="220498" cy="171450"/>
              <a:chOff x="0" y="0"/>
              <a:chExt cx="100" cy="100"/>
            </a:xfrm>
          </p:grpSpPr>
          <p:sp>
            <p:nvSpPr>
              <p:cNvPr id="159" name="Freeform 103"/>
              <p:cNvSpPr>
                <a:spLocks noChangeArrowheads="1"/>
              </p:cNvSpPr>
              <p:nvPr/>
            </p:nvSpPr>
            <p:spPr bwMode="auto">
              <a:xfrm>
                <a:off x="0" y="0"/>
                <a:ext cx="100" cy="100"/>
              </a:xfrm>
              <a:custGeom>
                <a:avLst/>
                <a:gdLst>
                  <a:gd name="T0" fmla="*/ 50 w 100"/>
                  <a:gd name="T1" fmla="*/ 0 h 100"/>
                  <a:gd name="T2" fmla="*/ 100 w 100"/>
                  <a:gd name="T3" fmla="*/ 50 h 100"/>
                  <a:gd name="T4" fmla="*/ 50 w 100"/>
                  <a:gd name="T5" fmla="*/ 100 h 100"/>
                  <a:gd name="T6" fmla="*/ 0 w 100"/>
                  <a:gd name="T7" fmla="*/ 50 h 100"/>
                  <a:gd name="T8" fmla="*/ 50 w 100"/>
                  <a:gd name="T9" fmla="*/ 0 h 100"/>
                </a:gdLst>
                <a:ahLst/>
                <a:cxnLst>
                  <a:cxn ang="0">
                    <a:pos x="T0" y="T1"/>
                  </a:cxn>
                  <a:cxn ang="0">
                    <a:pos x="T2" y="T3"/>
                  </a:cxn>
                  <a:cxn ang="0">
                    <a:pos x="T4" y="T5"/>
                  </a:cxn>
                  <a:cxn ang="0">
                    <a:pos x="T6" y="T7"/>
                  </a:cxn>
                  <a:cxn ang="0">
                    <a:pos x="T8" y="T9"/>
                  </a:cxn>
                </a:cxnLst>
                <a:rect l="0" t="0" r="r" b="b"/>
                <a:pathLst>
                  <a:path w="100" h="100">
                    <a:moveTo>
                      <a:pt x="50" y="0"/>
                    </a:moveTo>
                    <a:lnTo>
                      <a:pt x="100" y="50"/>
                    </a:lnTo>
                    <a:lnTo>
                      <a:pt x="50" y="100"/>
                    </a:lnTo>
                    <a:lnTo>
                      <a:pt x="0" y="50"/>
                    </a:lnTo>
                    <a:lnTo>
                      <a:pt x="50" y="0"/>
                    </a:ln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NZ">
                  <a:latin typeface="+mj-lt"/>
                </a:endParaRPr>
              </a:p>
            </p:txBody>
          </p:sp>
          <p:sp>
            <p:nvSpPr>
              <p:cNvPr id="160" name="Freeform 102"/>
              <p:cNvSpPr>
                <a:spLocks noChangeArrowheads="1"/>
              </p:cNvSpPr>
              <p:nvPr/>
            </p:nvSpPr>
            <p:spPr bwMode="auto">
              <a:xfrm>
                <a:off x="25" y="25"/>
                <a:ext cx="50" cy="50"/>
              </a:xfrm>
              <a:custGeom>
                <a:avLst/>
                <a:gdLst>
                  <a:gd name="T0" fmla="*/ 25 w 50"/>
                  <a:gd name="T1" fmla="*/ 0 h 50"/>
                  <a:gd name="T2" fmla="*/ 50 w 50"/>
                  <a:gd name="T3" fmla="*/ 25 h 50"/>
                  <a:gd name="T4" fmla="*/ 25 w 50"/>
                  <a:gd name="T5" fmla="*/ 50 h 50"/>
                  <a:gd name="T6" fmla="*/ 0 w 50"/>
                  <a:gd name="T7" fmla="*/ 25 h 50"/>
                  <a:gd name="T8" fmla="*/ 25 w 50"/>
                  <a:gd name="T9" fmla="*/ 0 h 50"/>
                </a:gdLst>
                <a:ahLst/>
                <a:cxnLst>
                  <a:cxn ang="0">
                    <a:pos x="T0" y="T1"/>
                  </a:cxn>
                  <a:cxn ang="0">
                    <a:pos x="T2" y="T3"/>
                  </a:cxn>
                  <a:cxn ang="0">
                    <a:pos x="T4" y="T5"/>
                  </a:cxn>
                  <a:cxn ang="0">
                    <a:pos x="T6" y="T7"/>
                  </a:cxn>
                  <a:cxn ang="0">
                    <a:pos x="T8" y="T9"/>
                  </a:cxn>
                </a:cxnLst>
                <a:rect l="0" t="0" r="r" b="b"/>
                <a:pathLst>
                  <a:path w="50" h="50">
                    <a:moveTo>
                      <a:pt x="25" y="0"/>
                    </a:moveTo>
                    <a:lnTo>
                      <a:pt x="50" y="25"/>
                    </a:lnTo>
                    <a:lnTo>
                      <a:pt x="25" y="50"/>
                    </a:lnTo>
                    <a:lnTo>
                      <a:pt x="0" y="25"/>
                    </a:lnTo>
                    <a:lnTo>
                      <a:pt x="25" y="0"/>
                    </a:lnTo>
                  </a:path>
                </a:pathLst>
              </a:custGeom>
              <a:solidFill>
                <a:srgbClr val="444444"/>
              </a:solidFill>
              <a:ln w="1">
                <a:solidFill>
                  <a:srgbClr val="444444"/>
                </a:solidFill>
                <a:round/>
                <a:headEnd/>
                <a:tailEnd/>
              </a:ln>
            </p:spPr>
            <p:txBody>
              <a:bodyPr vert="horz" wrap="square" lIns="91440" tIns="45720" rIns="91440" bIns="45720" numCol="1" anchor="t" anchorCtr="0" compatLnSpc="1">
                <a:prstTxWarp prst="textNoShape">
                  <a:avLst/>
                </a:prstTxWarp>
              </a:bodyPr>
              <a:lstStyle/>
              <a:p>
                <a:endParaRPr lang="en-NZ">
                  <a:latin typeface="+mj-lt"/>
                </a:endParaRPr>
              </a:p>
            </p:txBody>
          </p:sp>
        </p:grpSp>
        <p:grpSp>
          <p:nvGrpSpPr>
            <p:cNvPr id="62" name="Group 96"/>
            <p:cNvGrpSpPr>
              <a:grpSpLocks/>
            </p:cNvGrpSpPr>
            <p:nvPr/>
          </p:nvGrpSpPr>
          <p:grpSpPr bwMode="auto">
            <a:xfrm>
              <a:off x="17312833" y="2771775"/>
              <a:ext cx="220498" cy="171450"/>
              <a:chOff x="0" y="0"/>
              <a:chExt cx="100" cy="100"/>
            </a:xfrm>
          </p:grpSpPr>
          <p:sp>
            <p:nvSpPr>
              <p:cNvPr id="157" name="Freeform 98"/>
              <p:cNvSpPr>
                <a:spLocks noChangeArrowheads="1"/>
              </p:cNvSpPr>
              <p:nvPr/>
            </p:nvSpPr>
            <p:spPr bwMode="auto">
              <a:xfrm>
                <a:off x="0" y="0"/>
                <a:ext cx="100" cy="100"/>
              </a:xfrm>
              <a:custGeom>
                <a:avLst/>
                <a:gdLst>
                  <a:gd name="T0" fmla="*/ 50 w 100"/>
                  <a:gd name="T1" fmla="*/ 0 h 100"/>
                  <a:gd name="T2" fmla="*/ 100 w 100"/>
                  <a:gd name="T3" fmla="*/ 50 h 100"/>
                  <a:gd name="T4" fmla="*/ 50 w 100"/>
                  <a:gd name="T5" fmla="*/ 100 h 100"/>
                  <a:gd name="T6" fmla="*/ 0 w 100"/>
                  <a:gd name="T7" fmla="*/ 50 h 100"/>
                  <a:gd name="T8" fmla="*/ 50 w 100"/>
                  <a:gd name="T9" fmla="*/ 0 h 100"/>
                </a:gdLst>
                <a:ahLst/>
                <a:cxnLst>
                  <a:cxn ang="0">
                    <a:pos x="T0" y="T1"/>
                  </a:cxn>
                  <a:cxn ang="0">
                    <a:pos x="T2" y="T3"/>
                  </a:cxn>
                  <a:cxn ang="0">
                    <a:pos x="T4" y="T5"/>
                  </a:cxn>
                  <a:cxn ang="0">
                    <a:pos x="T6" y="T7"/>
                  </a:cxn>
                  <a:cxn ang="0">
                    <a:pos x="T8" y="T9"/>
                  </a:cxn>
                </a:cxnLst>
                <a:rect l="0" t="0" r="r" b="b"/>
                <a:pathLst>
                  <a:path w="100" h="100">
                    <a:moveTo>
                      <a:pt x="50" y="0"/>
                    </a:moveTo>
                    <a:lnTo>
                      <a:pt x="100" y="50"/>
                    </a:lnTo>
                    <a:lnTo>
                      <a:pt x="50" y="100"/>
                    </a:lnTo>
                    <a:lnTo>
                      <a:pt x="0" y="50"/>
                    </a:lnTo>
                    <a:lnTo>
                      <a:pt x="50" y="0"/>
                    </a:ln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NZ">
                  <a:latin typeface="+mj-lt"/>
                </a:endParaRPr>
              </a:p>
            </p:txBody>
          </p:sp>
          <p:sp>
            <p:nvSpPr>
              <p:cNvPr id="158" name="Freeform 97"/>
              <p:cNvSpPr>
                <a:spLocks noChangeArrowheads="1"/>
              </p:cNvSpPr>
              <p:nvPr/>
            </p:nvSpPr>
            <p:spPr bwMode="auto">
              <a:xfrm>
                <a:off x="25" y="25"/>
                <a:ext cx="50" cy="50"/>
              </a:xfrm>
              <a:custGeom>
                <a:avLst/>
                <a:gdLst>
                  <a:gd name="T0" fmla="*/ 25 w 50"/>
                  <a:gd name="T1" fmla="*/ 0 h 50"/>
                  <a:gd name="T2" fmla="*/ 50 w 50"/>
                  <a:gd name="T3" fmla="*/ 25 h 50"/>
                  <a:gd name="T4" fmla="*/ 25 w 50"/>
                  <a:gd name="T5" fmla="*/ 50 h 50"/>
                  <a:gd name="T6" fmla="*/ 0 w 50"/>
                  <a:gd name="T7" fmla="*/ 25 h 50"/>
                  <a:gd name="T8" fmla="*/ 25 w 50"/>
                  <a:gd name="T9" fmla="*/ 0 h 50"/>
                </a:gdLst>
                <a:ahLst/>
                <a:cxnLst>
                  <a:cxn ang="0">
                    <a:pos x="T0" y="T1"/>
                  </a:cxn>
                  <a:cxn ang="0">
                    <a:pos x="T2" y="T3"/>
                  </a:cxn>
                  <a:cxn ang="0">
                    <a:pos x="T4" y="T5"/>
                  </a:cxn>
                  <a:cxn ang="0">
                    <a:pos x="T6" y="T7"/>
                  </a:cxn>
                  <a:cxn ang="0">
                    <a:pos x="T8" y="T9"/>
                  </a:cxn>
                </a:cxnLst>
                <a:rect l="0" t="0" r="r" b="b"/>
                <a:pathLst>
                  <a:path w="50" h="50">
                    <a:moveTo>
                      <a:pt x="25" y="0"/>
                    </a:moveTo>
                    <a:lnTo>
                      <a:pt x="50" y="25"/>
                    </a:lnTo>
                    <a:lnTo>
                      <a:pt x="25" y="50"/>
                    </a:lnTo>
                    <a:lnTo>
                      <a:pt x="0" y="25"/>
                    </a:lnTo>
                    <a:lnTo>
                      <a:pt x="25" y="0"/>
                    </a:lnTo>
                  </a:path>
                </a:pathLst>
              </a:custGeom>
              <a:solidFill>
                <a:srgbClr val="444444"/>
              </a:solidFill>
              <a:ln w="1">
                <a:solidFill>
                  <a:srgbClr val="444444"/>
                </a:solidFill>
                <a:round/>
                <a:headEnd/>
                <a:tailEnd/>
              </a:ln>
            </p:spPr>
            <p:txBody>
              <a:bodyPr vert="horz" wrap="square" lIns="91440" tIns="45720" rIns="91440" bIns="45720" numCol="1" anchor="t" anchorCtr="0" compatLnSpc="1">
                <a:prstTxWarp prst="textNoShape">
                  <a:avLst/>
                </a:prstTxWarp>
              </a:bodyPr>
              <a:lstStyle/>
              <a:p>
                <a:endParaRPr lang="en-NZ">
                  <a:latin typeface="+mj-lt"/>
                </a:endParaRPr>
              </a:p>
            </p:txBody>
          </p:sp>
        </p:grpSp>
        <p:grpSp>
          <p:nvGrpSpPr>
            <p:cNvPr id="65" name="Group 91"/>
            <p:cNvGrpSpPr>
              <a:grpSpLocks/>
            </p:cNvGrpSpPr>
            <p:nvPr/>
          </p:nvGrpSpPr>
          <p:grpSpPr bwMode="auto">
            <a:xfrm>
              <a:off x="24417759" y="2771775"/>
              <a:ext cx="220498" cy="171450"/>
              <a:chOff x="0" y="0"/>
              <a:chExt cx="100" cy="100"/>
            </a:xfrm>
          </p:grpSpPr>
          <p:sp>
            <p:nvSpPr>
              <p:cNvPr id="155" name="Freeform 93"/>
              <p:cNvSpPr>
                <a:spLocks noChangeArrowheads="1"/>
              </p:cNvSpPr>
              <p:nvPr/>
            </p:nvSpPr>
            <p:spPr bwMode="auto">
              <a:xfrm>
                <a:off x="0" y="0"/>
                <a:ext cx="100" cy="100"/>
              </a:xfrm>
              <a:custGeom>
                <a:avLst/>
                <a:gdLst>
                  <a:gd name="T0" fmla="*/ 50 w 100"/>
                  <a:gd name="T1" fmla="*/ 0 h 100"/>
                  <a:gd name="T2" fmla="*/ 100 w 100"/>
                  <a:gd name="T3" fmla="*/ 50 h 100"/>
                  <a:gd name="T4" fmla="*/ 50 w 100"/>
                  <a:gd name="T5" fmla="*/ 100 h 100"/>
                  <a:gd name="T6" fmla="*/ 0 w 100"/>
                  <a:gd name="T7" fmla="*/ 50 h 100"/>
                  <a:gd name="T8" fmla="*/ 50 w 100"/>
                  <a:gd name="T9" fmla="*/ 0 h 100"/>
                </a:gdLst>
                <a:ahLst/>
                <a:cxnLst>
                  <a:cxn ang="0">
                    <a:pos x="T0" y="T1"/>
                  </a:cxn>
                  <a:cxn ang="0">
                    <a:pos x="T2" y="T3"/>
                  </a:cxn>
                  <a:cxn ang="0">
                    <a:pos x="T4" y="T5"/>
                  </a:cxn>
                  <a:cxn ang="0">
                    <a:pos x="T6" y="T7"/>
                  </a:cxn>
                  <a:cxn ang="0">
                    <a:pos x="T8" y="T9"/>
                  </a:cxn>
                </a:cxnLst>
                <a:rect l="0" t="0" r="r" b="b"/>
                <a:pathLst>
                  <a:path w="100" h="100">
                    <a:moveTo>
                      <a:pt x="50" y="0"/>
                    </a:moveTo>
                    <a:lnTo>
                      <a:pt x="100" y="50"/>
                    </a:lnTo>
                    <a:lnTo>
                      <a:pt x="50" y="100"/>
                    </a:lnTo>
                    <a:lnTo>
                      <a:pt x="0" y="50"/>
                    </a:lnTo>
                    <a:lnTo>
                      <a:pt x="50" y="0"/>
                    </a:ln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NZ">
                  <a:latin typeface="+mj-lt"/>
                </a:endParaRPr>
              </a:p>
            </p:txBody>
          </p:sp>
          <p:sp>
            <p:nvSpPr>
              <p:cNvPr id="156" name="Freeform 92"/>
              <p:cNvSpPr>
                <a:spLocks noChangeArrowheads="1"/>
              </p:cNvSpPr>
              <p:nvPr/>
            </p:nvSpPr>
            <p:spPr bwMode="auto">
              <a:xfrm>
                <a:off x="25" y="25"/>
                <a:ext cx="50" cy="50"/>
              </a:xfrm>
              <a:custGeom>
                <a:avLst/>
                <a:gdLst>
                  <a:gd name="T0" fmla="*/ 25 w 50"/>
                  <a:gd name="T1" fmla="*/ 0 h 50"/>
                  <a:gd name="T2" fmla="*/ 50 w 50"/>
                  <a:gd name="T3" fmla="*/ 25 h 50"/>
                  <a:gd name="T4" fmla="*/ 25 w 50"/>
                  <a:gd name="T5" fmla="*/ 50 h 50"/>
                  <a:gd name="T6" fmla="*/ 0 w 50"/>
                  <a:gd name="T7" fmla="*/ 25 h 50"/>
                  <a:gd name="T8" fmla="*/ 25 w 50"/>
                  <a:gd name="T9" fmla="*/ 0 h 50"/>
                </a:gdLst>
                <a:ahLst/>
                <a:cxnLst>
                  <a:cxn ang="0">
                    <a:pos x="T0" y="T1"/>
                  </a:cxn>
                  <a:cxn ang="0">
                    <a:pos x="T2" y="T3"/>
                  </a:cxn>
                  <a:cxn ang="0">
                    <a:pos x="T4" y="T5"/>
                  </a:cxn>
                  <a:cxn ang="0">
                    <a:pos x="T6" y="T7"/>
                  </a:cxn>
                  <a:cxn ang="0">
                    <a:pos x="T8" y="T9"/>
                  </a:cxn>
                </a:cxnLst>
                <a:rect l="0" t="0" r="r" b="b"/>
                <a:pathLst>
                  <a:path w="50" h="50">
                    <a:moveTo>
                      <a:pt x="25" y="0"/>
                    </a:moveTo>
                    <a:lnTo>
                      <a:pt x="50" y="25"/>
                    </a:lnTo>
                    <a:lnTo>
                      <a:pt x="25" y="50"/>
                    </a:lnTo>
                    <a:lnTo>
                      <a:pt x="0" y="25"/>
                    </a:lnTo>
                    <a:lnTo>
                      <a:pt x="25" y="0"/>
                    </a:lnTo>
                  </a:path>
                </a:pathLst>
              </a:custGeom>
              <a:solidFill>
                <a:srgbClr val="444444"/>
              </a:solidFill>
              <a:ln w="1">
                <a:solidFill>
                  <a:srgbClr val="444444"/>
                </a:solidFill>
                <a:round/>
                <a:headEnd/>
                <a:tailEnd/>
              </a:ln>
            </p:spPr>
            <p:txBody>
              <a:bodyPr vert="horz" wrap="square" lIns="91440" tIns="45720" rIns="91440" bIns="45720" numCol="1" anchor="t" anchorCtr="0" compatLnSpc="1">
                <a:prstTxWarp prst="textNoShape">
                  <a:avLst/>
                </a:prstTxWarp>
              </a:bodyPr>
              <a:lstStyle/>
              <a:p>
                <a:endParaRPr lang="en-NZ">
                  <a:latin typeface="+mj-lt"/>
                </a:endParaRPr>
              </a:p>
            </p:txBody>
          </p:sp>
        </p:grpSp>
        <p:grpSp>
          <p:nvGrpSpPr>
            <p:cNvPr id="68" name="Group 86"/>
            <p:cNvGrpSpPr>
              <a:grpSpLocks/>
            </p:cNvGrpSpPr>
            <p:nvPr/>
          </p:nvGrpSpPr>
          <p:grpSpPr bwMode="auto">
            <a:xfrm>
              <a:off x="27982472" y="2771775"/>
              <a:ext cx="220498" cy="171450"/>
              <a:chOff x="0" y="0"/>
              <a:chExt cx="100" cy="100"/>
            </a:xfrm>
          </p:grpSpPr>
          <p:sp>
            <p:nvSpPr>
              <p:cNvPr id="153" name="Freeform 88"/>
              <p:cNvSpPr>
                <a:spLocks noChangeArrowheads="1"/>
              </p:cNvSpPr>
              <p:nvPr/>
            </p:nvSpPr>
            <p:spPr bwMode="auto">
              <a:xfrm>
                <a:off x="0" y="0"/>
                <a:ext cx="100" cy="100"/>
              </a:xfrm>
              <a:custGeom>
                <a:avLst/>
                <a:gdLst>
                  <a:gd name="T0" fmla="*/ 50 w 100"/>
                  <a:gd name="T1" fmla="*/ 0 h 100"/>
                  <a:gd name="T2" fmla="*/ 100 w 100"/>
                  <a:gd name="T3" fmla="*/ 50 h 100"/>
                  <a:gd name="T4" fmla="*/ 50 w 100"/>
                  <a:gd name="T5" fmla="*/ 100 h 100"/>
                  <a:gd name="T6" fmla="*/ 0 w 100"/>
                  <a:gd name="T7" fmla="*/ 50 h 100"/>
                  <a:gd name="T8" fmla="*/ 50 w 100"/>
                  <a:gd name="T9" fmla="*/ 0 h 100"/>
                </a:gdLst>
                <a:ahLst/>
                <a:cxnLst>
                  <a:cxn ang="0">
                    <a:pos x="T0" y="T1"/>
                  </a:cxn>
                  <a:cxn ang="0">
                    <a:pos x="T2" y="T3"/>
                  </a:cxn>
                  <a:cxn ang="0">
                    <a:pos x="T4" y="T5"/>
                  </a:cxn>
                  <a:cxn ang="0">
                    <a:pos x="T6" y="T7"/>
                  </a:cxn>
                  <a:cxn ang="0">
                    <a:pos x="T8" y="T9"/>
                  </a:cxn>
                </a:cxnLst>
                <a:rect l="0" t="0" r="r" b="b"/>
                <a:pathLst>
                  <a:path w="100" h="100">
                    <a:moveTo>
                      <a:pt x="50" y="0"/>
                    </a:moveTo>
                    <a:lnTo>
                      <a:pt x="100" y="50"/>
                    </a:lnTo>
                    <a:lnTo>
                      <a:pt x="50" y="100"/>
                    </a:lnTo>
                    <a:lnTo>
                      <a:pt x="0" y="50"/>
                    </a:lnTo>
                    <a:lnTo>
                      <a:pt x="50" y="0"/>
                    </a:ln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NZ">
                  <a:latin typeface="+mj-lt"/>
                </a:endParaRPr>
              </a:p>
            </p:txBody>
          </p:sp>
          <p:sp>
            <p:nvSpPr>
              <p:cNvPr id="154" name="Freeform 87"/>
              <p:cNvSpPr>
                <a:spLocks noChangeArrowheads="1"/>
              </p:cNvSpPr>
              <p:nvPr/>
            </p:nvSpPr>
            <p:spPr bwMode="auto">
              <a:xfrm>
                <a:off x="25" y="25"/>
                <a:ext cx="50" cy="50"/>
              </a:xfrm>
              <a:custGeom>
                <a:avLst/>
                <a:gdLst>
                  <a:gd name="T0" fmla="*/ 25 w 50"/>
                  <a:gd name="T1" fmla="*/ 0 h 50"/>
                  <a:gd name="T2" fmla="*/ 50 w 50"/>
                  <a:gd name="T3" fmla="*/ 25 h 50"/>
                  <a:gd name="T4" fmla="*/ 25 w 50"/>
                  <a:gd name="T5" fmla="*/ 50 h 50"/>
                  <a:gd name="T6" fmla="*/ 0 w 50"/>
                  <a:gd name="T7" fmla="*/ 25 h 50"/>
                  <a:gd name="T8" fmla="*/ 25 w 50"/>
                  <a:gd name="T9" fmla="*/ 0 h 50"/>
                </a:gdLst>
                <a:ahLst/>
                <a:cxnLst>
                  <a:cxn ang="0">
                    <a:pos x="T0" y="T1"/>
                  </a:cxn>
                  <a:cxn ang="0">
                    <a:pos x="T2" y="T3"/>
                  </a:cxn>
                  <a:cxn ang="0">
                    <a:pos x="T4" y="T5"/>
                  </a:cxn>
                  <a:cxn ang="0">
                    <a:pos x="T6" y="T7"/>
                  </a:cxn>
                  <a:cxn ang="0">
                    <a:pos x="T8" y="T9"/>
                  </a:cxn>
                </a:cxnLst>
                <a:rect l="0" t="0" r="r" b="b"/>
                <a:pathLst>
                  <a:path w="50" h="50">
                    <a:moveTo>
                      <a:pt x="25" y="0"/>
                    </a:moveTo>
                    <a:lnTo>
                      <a:pt x="50" y="25"/>
                    </a:lnTo>
                    <a:lnTo>
                      <a:pt x="25" y="50"/>
                    </a:lnTo>
                    <a:lnTo>
                      <a:pt x="0" y="25"/>
                    </a:lnTo>
                    <a:lnTo>
                      <a:pt x="25" y="0"/>
                    </a:lnTo>
                  </a:path>
                </a:pathLst>
              </a:custGeom>
              <a:solidFill>
                <a:srgbClr val="444444"/>
              </a:solidFill>
              <a:ln w="1">
                <a:solidFill>
                  <a:srgbClr val="444444"/>
                </a:solidFill>
                <a:round/>
                <a:headEnd/>
                <a:tailEnd/>
              </a:ln>
            </p:spPr>
            <p:txBody>
              <a:bodyPr vert="horz" wrap="square" lIns="91440" tIns="45720" rIns="91440" bIns="45720" numCol="1" anchor="t" anchorCtr="0" compatLnSpc="1">
                <a:prstTxWarp prst="textNoShape">
                  <a:avLst/>
                </a:prstTxWarp>
              </a:bodyPr>
              <a:lstStyle/>
              <a:p>
                <a:endParaRPr lang="en-NZ">
                  <a:latin typeface="+mj-lt"/>
                </a:endParaRPr>
              </a:p>
            </p:txBody>
          </p:sp>
        </p:grpSp>
        <p:grpSp>
          <p:nvGrpSpPr>
            <p:cNvPr id="71" name="Group 81"/>
            <p:cNvGrpSpPr>
              <a:grpSpLocks/>
            </p:cNvGrpSpPr>
            <p:nvPr/>
          </p:nvGrpSpPr>
          <p:grpSpPr bwMode="auto">
            <a:xfrm>
              <a:off x="31277687" y="2771775"/>
              <a:ext cx="220498" cy="171450"/>
              <a:chOff x="0" y="0"/>
              <a:chExt cx="100" cy="100"/>
            </a:xfrm>
          </p:grpSpPr>
          <p:sp>
            <p:nvSpPr>
              <p:cNvPr id="151" name="Freeform 83"/>
              <p:cNvSpPr>
                <a:spLocks noChangeArrowheads="1"/>
              </p:cNvSpPr>
              <p:nvPr/>
            </p:nvSpPr>
            <p:spPr bwMode="auto">
              <a:xfrm>
                <a:off x="0" y="0"/>
                <a:ext cx="100" cy="100"/>
              </a:xfrm>
              <a:custGeom>
                <a:avLst/>
                <a:gdLst>
                  <a:gd name="T0" fmla="*/ 50 w 100"/>
                  <a:gd name="T1" fmla="*/ 0 h 100"/>
                  <a:gd name="T2" fmla="*/ 100 w 100"/>
                  <a:gd name="T3" fmla="*/ 50 h 100"/>
                  <a:gd name="T4" fmla="*/ 50 w 100"/>
                  <a:gd name="T5" fmla="*/ 100 h 100"/>
                  <a:gd name="T6" fmla="*/ 0 w 100"/>
                  <a:gd name="T7" fmla="*/ 50 h 100"/>
                  <a:gd name="T8" fmla="*/ 50 w 100"/>
                  <a:gd name="T9" fmla="*/ 0 h 100"/>
                </a:gdLst>
                <a:ahLst/>
                <a:cxnLst>
                  <a:cxn ang="0">
                    <a:pos x="T0" y="T1"/>
                  </a:cxn>
                  <a:cxn ang="0">
                    <a:pos x="T2" y="T3"/>
                  </a:cxn>
                  <a:cxn ang="0">
                    <a:pos x="T4" y="T5"/>
                  </a:cxn>
                  <a:cxn ang="0">
                    <a:pos x="T6" y="T7"/>
                  </a:cxn>
                  <a:cxn ang="0">
                    <a:pos x="T8" y="T9"/>
                  </a:cxn>
                </a:cxnLst>
                <a:rect l="0" t="0" r="r" b="b"/>
                <a:pathLst>
                  <a:path w="100" h="100">
                    <a:moveTo>
                      <a:pt x="50" y="0"/>
                    </a:moveTo>
                    <a:lnTo>
                      <a:pt x="100" y="50"/>
                    </a:lnTo>
                    <a:lnTo>
                      <a:pt x="50" y="100"/>
                    </a:lnTo>
                    <a:lnTo>
                      <a:pt x="0" y="50"/>
                    </a:lnTo>
                    <a:lnTo>
                      <a:pt x="50" y="0"/>
                    </a:ln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NZ">
                  <a:latin typeface="+mj-lt"/>
                </a:endParaRPr>
              </a:p>
            </p:txBody>
          </p:sp>
          <p:sp>
            <p:nvSpPr>
              <p:cNvPr id="152" name="Freeform 82"/>
              <p:cNvSpPr>
                <a:spLocks noChangeArrowheads="1"/>
              </p:cNvSpPr>
              <p:nvPr/>
            </p:nvSpPr>
            <p:spPr bwMode="auto">
              <a:xfrm>
                <a:off x="25" y="25"/>
                <a:ext cx="50" cy="50"/>
              </a:xfrm>
              <a:custGeom>
                <a:avLst/>
                <a:gdLst>
                  <a:gd name="T0" fmla="*/ 25 w 50"/>
                  <a:gd name="T1" fmla="*/ 0 h 50"/>
                  <a:gd name="T2" fmla="*/ 50 w 50"/>
                  <a:gd name="T3" fmla="*/ 25 h 50"/>
                  <a:gd name="T4" fmla="*/ 25 w 50"/>
                  <a:gd name="T5" fmla="*/ 50 h 50"/>
                  <a:gd name="T6" fmla="*/ 0 w 50"/>
                  <a:gd name="T7" fmla="*/ 25 h 50"/>
                  <a:gd name="T8" fmla="*/ 25 w 50"/>
                  <a:gd name="T9" fmla="*/ 0 h 50"/>
                </a:gdLst>
                <a:ahLst/>
                <a:cxnLst>
                  <a:cxn ang="0">
                    <a:pos x="T0" y="T1"/>
                  </a:cxn>
                  <a:cxn ang="0">
                    <a:pos x="T2" y="T3"/>
                  </a:cxn>
                  <a:cxn ang="0">
                    <a:pos x="T4" y="T5"/>
                  </a:cxn>
                  <a:cxn ang="0">
                    <a:pos x="T6" y="T7"/>
                  </a:cxn>
                  <a:cxn ang="0">
                    <a:pos x="T8" y="T9"/>
                  </a:cxn>
                </a:cxnLst>
                <a:rect l="0" t="0" r="r" b="b"/>
                <a:pathLst>
                  <a:path w="50" h="50">
                    <a:moveTo>
                      <a:pt x="25" y="0"/>
                    </a:moveTo>
                    <a:lnTo>
                      <a:pt x="50" y="25"/>
                    </a:lnTo>
                    <a:lnTo>
                      <a:pt x="25" y="50"/>
                    </a:lnTo>
                    <a:lnTo>
                      <a:pt x="0" y="25"/>
                    </a:lnTo>
                    <a:lnTo>
                      <a:pt x="25" y="0"/>
                    </a:lnTo>
                  </a:path>
                </a:pathLst>
              </a:custGeom>
              <a:solidFill>
                <a:srgbClr val="444444"/>
              </a:solidFill>
              <a:ln w="1">
                <a:solidFill>
                  <a:srgbClr val="444444"/>
                </a:solidFill>
                <a:round/>
                <a:headEnd/>
                <a:tailEnd/>
              </a:ln>
            </p:spPr>
            <p:txBody>
              <a:bodyPr vert="horz" wrap="square" lIns="91440" tIns="45720" rIns="91440" bIns="45720" numCol="1" anchor="t" anchorCtr="0" compatLnSpc="1">
                <a:prstTxWarp prst="textNoShape">
                  <a:avLst/>
                </a:prstTxWarp>
              </a:bodyPr>
              <a:lstStyle/>
              <a:p>
                <a:endParaRPr lang="en-NZ">
                  <a:latin typeface="+mj-lt"/>
                </a:endParaRPr>
              </a:p>
            </p:txBody>
          </p:sp>
        </p:grpSp>
        <p:sp>
          <p:nvSpPr>
            <p:cNvPr id="72" name="Freeform 80"/>
            <p:cNvSpPr>
              <a:spLocks noChangeArrowheads="1"/>
            </p:cNvSpPr>
            <p:nvPr/>
          </p:nvSpPr>
          <p:spPr bwMode="auto">
            <a:xfrm>
              <a:off x="31387936" y="2895600"/>
              <a:ext cx="881991" cy="209550"/>
            </a:xfrm>
            <a:custGeom>
              <a:avLst/>
              <a:gdLst>
                <a:gd name="T0" fmla="*/ 0 w 72"/>
                <a:gd name="T1" fmla="*/ 0 h 22"/>
                <a:gd name="T2" fmla="*/ 72 w 72"/>
                <a:gd name="T3" fmla="*/ 22 h 22"/>
              </a:gdLst>
              <a:ahLst/>
              <a:cxnLst>
                <a:cxn ang="0">
                  <a:pos x="T0" y="T1"/>
                </a:cxn>
                <a:cxn ang="0">
                  <a:pos x="T2" y="T3"/>
                </a:cxn>
              </a:cxnLst>
              <a:rect l="0" t="0" r="r" b="b"/>
              <a:pathLst>
                <a:path w="72" h="22">
                  <a:moveTo>
                    <a:pt x="0" y="0"/>
                  </a:moveTo>
                  <a:lnTo>
                    <a:pt x="72" y="22"/>
                  </a:lnTo>
                </a:path>
              </a:pathLst>
            </a:custGeom>
            <a:solidFill>
              <a:srgbClr val="FFFFFF"/>
            </a:solidFill>
            <a:ln w="1">
              <a:solidFill>
                <a:srgbClr val="848484"/>
              </a:solidFill>
              <a:prstDash val="solid"/>
              <a:round/>
              <a:headEnd/>
              <a:tailEnd/>
            </a:ln>
          </p:spPr>
          <p:txBody>
            <a:bodyPr vert="horz" wrap="square" lIns="91440" tIns="45720" rIns="91440" bIns="45720" numCol="1" anchor="t" anchorCtr="0" compatLnSpc="1">
              <a:prstTxWarp prst="textNoShape">
                <a:avLst/>
              </a:prstTxWarp>
            </a:bodyPr>
            <a:lstStyle/>
            <a:p>
              <a:endParaRPr lang="en-NZ">
                <a:latin typeface="+mj-lt"/>
              </a:endParaRPr>
            </a:p>
          </p:txBody>
        </p:sp>
        <p:sp>
          <p:nvSpPr>
            <p:cNvPr id="73" name="Rectangle 79" descr="M10 - Techlauncher Showcase&#10;Tue 8/05/18"/>
            <p:cNvSpPr>
              <a:spLocks noChangeArrowheads="1"/>
            </p:cNvSpPr>
            <p:nvPr/>
          </p:nvSpPr>
          <p:spPr bwMode="auto">
            <a:xfrm>
              <a:off x="31485935" y="3105150"/>
              <a:ext cx="1567984"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444444"/>
                  </a:solidFill>
                  <a:effectLst/>
                  <a:latin typeface="+mj-lt"/>
                </a:rPr>
                <a:t>M10 - Techlauncher Showcase</a:t>
              </a:r>
              <a:br>
                <a:rPr kumimoji="0" lang="en-US" altLang="en-US" sz="800" b="0" i="0" u="none" strike="noStrike" cap="none" normalizeH="0" baseline="0">
                  <a:ln>
                    <a:noFill/>
                  </a:ln>
                  <a:solidFill>
                    <a:schemeClr val="tx1"/>
                  </a:solidFill>
                  <a:effectLst/>
                  <a:latin typeface="+mj-lt"/>
                </a:rPr>
              </a:br>
              <a:r>
                <a:rPr kumimoji="0" lang="en-US" altLang="en-US" sz="1100" b="0" i="0" u="none" strike="noStrike" cap="none" normalizeH="0" baseline="0">
                  <a:ln>
                    <a:noFill/>
                  </a:ln>
                  <a:solidFill>
                    <a:srgbClr val="444444"/>
                  </a:solidFill>
                  <a:effectLst/>
                  <a:latin typeface="+mj-lt"/>
                </a:rPr>
                <a:t>Tue 8/05/18</a:t>
              </a:r>
              <a:endParaRPr kumimoji="0" lang="en-US" altLang="en-US" sz="1800" b="0" i="0" u="none" strike="noStrike" cap="none" normalizeH="0" baseline="0">
                <a:ln>
                  <a:noFill/>
                </a:ln>
                <a:solidFill>
                  <a:schemeClr val="tx1"/>
                </a:solidFill>
                <a:effectLst/>
                <a:latin typeface="+mj-lt"/>
              </a:endParaRPr>
            </a:p>
          </p:txBody>
        </p:sp>
        <p:grpSp>
          <p:nvGrpSpPr>
            <p:cNvPr id="74" name="Group 76"/>
            <p:cNvGrpSpPr>
              <a:grpSpLocks/>
            </p:cNvGrpSpPr>
            <p:nvPr/>
          </p:nvGrpSpPr>
          <p:grpSpPr bwMode="auto">
            <a:xfrm>
              <a:off x="15022106" y="2771775"/>
              <a:ext cx="220498" cy="171450"/>
              <a:chOff x="0" y="0"/>
              <a:chExt cx="100" cy="100"/>
            </a:xfrm>
          </p:grpSpPr>
          <p:sp>
            <p:nvSpPr>
              <p:cNvPr id="149" name="Freeform 78"/>
              <p:cNvSpPr>
                <a:spLocks noChangeArrowheads="1"/>
              </p:cNvSpPr>
              <p:nvPr/>
            </p:nvSpPr>
            <p:spPr bwMode="auto">
              <a:xfrm>
                <a:off x="0" y="0"/>
                <a:ext cx="100" cy="100"/>
              </a:xfrm>
              <a:custGeom>
                <a:avLst/>
                <a:gdLst>
                  <a:gd name="T0" fmla="*/ 50 w 100"/>
                  <a:gd name="T1" fmla="*/ 0 h 100"/>
                  <a:gd name="T2" fmla="*/ 100 w 100"/>
                  <a:gd name="T3" fmla="*/ 50 h 100"/>
                  <a:gd name="T4" fmla="*/ 50 w 100"/>
                  <a:gd name="T5" fmla="*/ 100 h 100"/>
                  <a:gd name="T6" fmla="*/ 0 w 100"/>
                  <a:gd name="T7" fmla="*/ 50 h 100"/>
                  <a:gd name="T8" fmla="*/ 50 w 100"/>
                  <a:gd name="T9" fmla="*/ 0 h 100"/>
                </a:gdLst>
                <a:ahLst/>
                <a:cxnLst>
                  <a:cxn ang="0">
                    <a:pos x="T0" y="T1"/>
                  </a:cxn>
                  <a:cxn ang="0">
                    <a:pos x="T2" y="T3"/>
                  </a:cxn>
                  <a:cxn ang="0">
                    <a:pos x="T4" y="T5"/>
                  </a:cxn>
                  <a:cxn ang="0">
                    <a:pos x="T6" y="T7"/>
                  </a:cxn>
                  <a:cxn ang="0">
                    <a:pos x="T8" y="T9"/>
                  </a:cxn>
                </a:cxnLst>
                <a:rect l="0" t="0" r="r" b="b"/>
                <a:pathLst>
                  <a:path w="100" h="100">
                    <a:moveTo>
                      <a:pt x="50" y="0"/>
                    </a:moveTo>
                    <a:lnTo>
                      <a:pt x="100" y="50"/>
                    </a:lnTo>
                    <a:lnTo>
                      <a:pt x="50" y="100"/>
                    </a:lnTo>
                    <a:lnTo>
                      <a:pt x="0" y="50"/>
                    </a:lnTo>
                    <a:lnTo>
                      <a:pt x="50" y="0"/>
                    </a:ln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NZ">
                  <a:latin typeface="+mj-lt"/>
                </a:endParaRPr>
              </a:p>
            </p:txBody>
          </p:sp>
          <p:sp>
            <p:nvSpPr>
              <p:cNvPr id="150" name="Freeform 77"/>
              <p:cNvSpPr>
                <a:spLocks noChangeArrowheads="1"/>
              </p:cNvSpPr>
              <p:nvPr/>
            </p:nvSpPr>
            <p:spPr bwMode="auto">
              <a:xfrm>
                <a:off x="25" y="25"/>
                <a:ext cx="50" cy="50"/>
              </a:xfrm>
              <a:custGeom>
                <a:avLst/>
                <a:gdLst>
                  <a:gd name="T0" fmla="*/ 25 w 50"/>
                  <a:gd name="T1" fmla="*/ 0 h 50"/>
                  <a:gd name="T2" fmla="*/ 50 w 50"/>
                  <a:gd name="T3" fmla="*/ 25 h 50"/>
                  <a:gd name="T4" fmla="*/ 25 w 50"/>
                  <a:gd name="T5" fmla="*/ 50 h 50"/>
                  <a:gd name="T6" fmla="*/ 0 w 50"/>
                  <a:gd name="T7" fmla="*/ 25 h 50"/>
                  <a:gd name="T8" fmla="*/ 25 w 50"/>
                  <a:gd name="T9" fmla="*/ 0 h 50"/>
                </a:gdLst>
                <a:ahLst/>
                <a:cxnLst>
                  <a:cxn ang="0">
                    <a:pos x="T0" y="T1"/>
                  </a:cxn>
                  <a:cxn ang="0">
                    <a:pos x="T2" y="T3"/>
                  </a:cxn>
                  <a:cxn ang="0">
                    <a:pos x="T4" y="T5"/>
                  </a:cxn>
                  <a:cxn ang="0">
                    <a:pos x="T6" y="T7"/>
                  </a:cxn>
                  <a:cxn ang="0">
                    <a:pos x="T8" y="T9"/>
                  </a:cxn>
                </a:cxnLst>
                <a:rect l="0" t="0" r="r" b="b"/>
                <a:pathLst>
                  <a:path w="50" h="50">
                    <a:moveTo>
                      <a:pt x="25" y="0"/>
                    </a:moveTo>
                    <a:lnTo>
                      <a:pt x="50" y="25"/>
                    </a:lnTo>
                    <a:lnTo>
                      <a:pt x="25" y="50"/>
                    </a:lnTo>
                    <a:lnTo>
                      <a:pt x="0" y="25"/>
                    </a:lnTo>
                    <a:lnTo>
                      <a:pt x="25" y="0"/>
                    </a:lnTo>
                  </a:path>
                </a:pathLst>
              </a:custGeom>
              <a:solidFill>
                <a:srgbClr val="444444"/>
              </a:solidFill>
              <a:ln w="1">
                <a:solidFill>
                  <a:srgbClr val="444444"/>
                </a:solidFill>
                <a:round/>
                <a:headEnd/>
                <a:tailEnd/>
              </a:ln>
            </p:spPr>
            <p:txBody>
              <a:bodyPr vert="horz" wrap="square" lIns="91440" tIns="45720" rIns="91440" bIns="45720" numCol="1" anchor="t" anchorCtr="0" compatLnSpc="1">
                <a:prstTxWarp prst="textNoShape">
                  <a:avLst/>
                </a:prstTxWarp>
              </a:bodyPr>
              <a:lstStyle/>
              <a:p>
                <a:endParaRPr lang="en-NZ">
                  <a:latin typeface="+mj-lt"/>
                </a:endParaRPr>
              </a:p>
            </p:txBody>
          </p:sp>
        </p:grpSp>
        <p:sp>
          <p:nvSpPr>
            <p:cNvPr id="75" name="Freeform 75"/>
            <p:cNvSpPr>
              <a:spLocks noChangeArrowheads="1"/>
            </p:cNvSpPr>
            <p:nvPr/>
          </p:nvSpPr>
          <p:spPr bwMode="auto">
            <a:xfrm>
              <a:off x="15132354" y="2895600"/>
              <a:ext cx="55125" cy="559195"/>
            </a:xfrm>
            <a:custGeom>
              <a:avLst/>
              <a:gdLst>
                <a:gd name="T0" fmla="*/ 0 h 85"/>
                <a:gd name="T1" fmla="*/ 85 h 85"/>
              </a:gdLst>
              <a:ahLst/>
              <a:cxnLst>
                <a:cxn ang="0">
                  <a:pos x="0" y="T0"/>
                </a:cxn>
                <a:cxn ang="0">
                  <a:pos x="0" y="T1"/>
                </a:cxn>
              </a:cxnLst>
              <a:rect l="0" t="0" r="r" b="b"/>
              <a:pathLst>
                <a:path h="85">
                  <a:moveTo>
                    <a:pt x="0" y="0"/>
                  </a:moveTo>
                  <a:lnTo>
                    <a:pt x="0" y="85"/>
                  </a:lnTo>
                </a:path>
              </a:pathLst>
            </a:custGeom>
            <a:solidFill>
              <a:srgbClr val="FFFFFF"/>
            </a:solidFill>
            <a:ln w="1">
              <a:solidFill>
                <a:srgbClr val="848484"/>
              </a:solidFill>
              <a:prstDash val="solid"/>
              <a:round/>
              <a:headEnd/>
              <a:tailEnd/>
            </a:ln>
          </p:spPr>
          <p:txBody>
            <a:bodyPr vert="horz" wrap="square" lIns="91440" tIns="45720" rIns="91440" bIns="45720" numCol="1" anchor="t" anchorCtr="0" compatLnSpc="1">
              <a:prstTxWarp prst="textNoShape">
                <a:avLst/>
              </a:prstTxWarp>
            </a:bodyPr>
            <a:lstStyle/>
            <a:p>
              <a:endParaRPr lang="en-NZ">
                <a:latin typeface="+mj-lt"/>
              </a:endParaRPr>
            </a:p>
          </p:txBody>
        </p:sp>
        <p:sp>
          <p:nvSpPr>
            <p:cNvPr id="76" name="Rectangle 74" descr="M2 - Audit Week #1&#10;Mon 5/03/18"/>
            <p:cNvSpPr>
              <a:spLocks noChangeArrowheads="1"/>
            </p:cNvSpPr>
            <p:nvPr/>
          </p:nvSpPr>
          <p:spPr bwMode="auto">
            <a:xfrm>
              <a:off x="14320977" y="3452417"/>
              <a:ext cx="1641483" cy="36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444444"/>
                  </a:solidFill>
                  <a:effectLst/>
                  <a:latin typeface="+mj-lt"/>
                </a:rPr>
                <a:t>M2 - Audit #1</a:t>
              </a:r>
              <a:br>
                <a:rPr kumimoji="0" lang="en-US" altLang="en-US" sz="800" b="0" i="0" u="none" strike="noStrike" cap="none" normalizeH="0" baseline="0" dirty="0">
                  <a:ln>
                    <a:noFill/>
                  </a:ln>
                  <a:solidFill>
                    <a:schemeClr val="tx1"/>
                  </a:solidFill>
                  <a:effectLst/>
                  <a:latin typeface="+mj-lt"/>
                </a:rPr>
              </a:br>
              <a:endParaRPr kumimoji="0" lang="en-US" altLang="en-US" sz="1800" b="0" i="0" u="none" strike="noStrike" cap="none" normalizeH="0" baseline="0" dirty="0">
                <a:ln>
                  <a:noFill/>
                </a:ln>
                <a:solidFill>
                  <a:schemeClr val="tx1"/>
                </a:solidFill>
                <a:effectLst/>
                <a:latin typeface="+mj-lt"/>
              </a:endParaRPr>
            </a:p>
          </p:txBody>
        </p:sp>
        <p:sp>
          <p:nvSpPr>
            <p:cNvPr id="120" name="Freeform 2"/>
            <p:cNvSpPr>
              <a:spLocks noChangeArrowheads="1"/>
            </p:cNvSpPr>
            <p:nvPr/>
          </p:nvSpPr>
          <p:spPr bwMode="auto">
            <a:xfrm>
              <a:off x="20473300" y="1781175"/>
              <a:ext cx="220498" cy="1066800"/>
            </a:xfrm>
            <a:custGeom>
              <a:avLst/>
              <a:gdLst>
                <a:gd name="T0" fmla="*/ 0 h 98"/>
                <a:gd name="T1" fmla="*/ 98 h 98"/>
              </a:gdLst>
              <a:ahLst/>
              <a:cxnLst>
                <a:cxn ang="0">
                  <a:pos x="0" y="T0"/>
                </a:cxn>
                <a:cxn ang="0">
                  <a:pos x="0" y="T1"/>
                </a:cxn>
              </a:cxnLst>
              <a:rect l="0" t="0" r="r" b="b"/>
              <a:pathLst>
                <a:path h="98">
                  <a:moveTo>
                    <a:pt x="0" y="0"/>
                  </a:moveTo>
                  <a:lnTo>
                    <a:pt x="0" y="98"/>
                  </a:lnTo>
                </a:path>
              </a:pathLst>
            </a:custGeom>
            <a:solidFill>
              <a:srgbClr val="FFFFFF"/>
            </a:solidFill>
            <a:ln w="3">
              <a:solidFill>
                <a:srgbClr val="31752F"/>
              </a:solidFill>
              <a:prstDash val="solid"/>
              <a:round/>
              <a:headEnd/>
              <a:tailEnd/>
            </a:ln>
          </p:spPr>
          <p:txBody>
            <a:bodyPr vert="horz" wrap="square" lIns="91440" tIns="45720" rIns="91440" bIns="45720" numCol="1" anchor="t" anchorCtr="0" compatLnSpc="1">
              <a:prstTxWarp prst="textNoShape">
                <a:avLst/>
              </a:prstTxWarp>
            </a:bodyPr>
            <a:lstStyle/>
            <a:p>
              <a:endParaRPr lang="en-NZ">
                <a:latin typeface="+mj-lt"/>
              </a:endParaRPr>
            </a:p>
          </p:txBody>
        </p:sp>
        <p:sp>
          <p:nvSpPr>
            <p:cNvPr id="78" name="Freeform 70"/>
            <p:cNvSpPr>
              <a:spLocks noChangeArrowheads="1"/>
            </p:cNvSpPr>
            <p:nvPr/>
          </p:nvSpPr>
          <p:spPr bwMode="auto">
            <a:xfrm>
              <a:off x="20473299" y="2895600"/>
              <a:ext cx="1348797" cy="556817"/>
            </a:xfrm>
            <a:custGeom>
              <a:avLst/>
              <a:gdLst>
                <a:gd name="T0" fmla="*/ 0 h 85"/>
                <a:gd name="T1" fmla="*/ 85 h 85"/>
              </a:gdLst>
              <a:ahLst/>
              <a:cxnLst>
                <a:cxn ang="0">
                  <a:pos x="0" y="T0"/>
                </a:cxn>
                <a:cxn ang="0">
                  <a:pos x="0" y="T1"/>
                </a:cxn>
              </a:cxnLst>
              <a:rect l="0" t="0" r="r" b="b"/>
              <a:pathLst>
                <a:path h="85">
                  <a:moveTo>
                    <a:pt x="0" y="0"/>
                  </a:moveTo>
                  <a:lnTo>
                    <a:pt x="0" y="85"/>
                  </a:lnTo>
                </a:path>
              </a:pathLst>
            </a:custGeom>
            <a:solidFill>
              <a:srgbClr val="FFFFFF"/>
            </a:solidFill>
            <a:ln w="1">
              <a:solidFill>
                <a:srgbClr val="848484"/>
              </a:solidFill>
              <a:prstDash val="solid"/>
              <a:round/>
              <a:headEnd/>
              <a:tailEnd/>
            </a:ln>
          </p:spPr>
          <p:txBody>
            <a:bodyPr vert="horz" wrap="square" lIns="91440" tIns="45720" rIns="91440" bIns="45720" numCol="1" anchor="t" anchorCtr="0" compatLnSpc="1">
              <a:prstTxWarp prst="textNoShape">
                <a:avLst/>
              </a:prstTxWarp>
            </a:bodyPr>
            <a:lstStyle/>
            <a:p>
              <a:endParaRPr lang="en-NZ">
                <a:latin typeface="+mj-lt"/>
              </a:endParaRPr>
            </a:p>
          </p:txBody>
        </p:sp>
        <p:grpSp>
          <p:nvGrpSpPr>
            <p:cNvPr id="77" name="Group 71"/>
            <p:cNvGrpSpPr>
              <a:grpSpLocks/>
            </p:cNvGrpSpPr>
            <p:nvPr/>
          </p:nvGrpSpPr>
          <p:grpSpPr bwMode="auto">
            <a:xfrm>
              <a:off x="20363051" y="2771775"/>
              <a:ext cx="220498" cy="171450"/>
              <a:chOff x="0" y="0"/>
              <a:chExt cx="100" cy="100"/>
            </a:xfrm>
          </p:grpSpPr>
          <p:sp>
            <p:nvSpPr>
              <p:cNvPr id="147" name="Freeform 73"/>
              <p:cNvSpPr>
                <a:spLocks noChangeArrowheads="1"/>
              </p:cNvSpPr>
              <p:nvPr/>
            </p:nvSpPr>
            <p:spPr bwMode="auto">
              <a:xfrm>
                <a:off x="0" y="0"/>
                <a:ext cx="100" cy="100"/>
              </a:xfrm>
              <a:custGeom>
                <a:avLst/>
                <a:gdLst>
                  <a:gd name="T0" fmla="*/ 50 w 100"/>
                  <a:gd name="T1" fmla="*/ 0 h 100"/>
                  <a:gd name="T2" fmla="*/ 100 w 100"/>
                  <a:gd name="T3" fmla="*/ 50 h 100"/>
                  <a:gd name="T4" fmla="*/ 50 w 100"/>
                  <a:gd name="T5" fmla="*/ 100 h 100"/>
                  <a:gd name="T6" fmla="*/ 0 w 100"/>
                  <a:gd name="T7" fmla="*/ 50 h 100"/>
                  <a:gd name="T8" fmla="*/ 50 w 100"/>
                  <a:gd name="T9" fmla="*/ 0 h 100"/>
                </a:gdLst>
                <a:ahLst/>
                <a:cxnLst>
                  <a:cxn ang="0">
                    <a:pos x="T0" y="T1"/>
                  </a:cxn>
                  <a:cxn ang="0">
                    <a:pos x="T2" y="T3"/>
                  </a:cxn>
                  <a:cxn ang="0">
                    <a:pos x="T4" y="T5"/>
                  </a:cxn>
                  <a:cxn ang="0">
                    <a:pos x="T6" y="T7"/>
                  </a:cxn>
                  <a:cxn ang="0">
                    <a:pos x="T8" y="T9"/>
                  </a:cxn>
                </a:cxnLst>
                <a:rect l="0" t="0" r="r" b="b"/>
                <a:pathLst>
                  <a:path w="100" h="100">
                    <a:moveTo>
                      <a:pt x="50" y="0"/>
                    </a:moveTo>
                    <a:lnTo>
                      <a:pt x="100" y="50"/>
                    </a:lnTo>
                    <a:lnTo>
                      <a:pt x="50" y="100"/>
                    </a:lnTo>
                    <a:lnTo>
                      <a:pt x="0" y="50"/>
                    </a:lnTo>
                    <a:lnTo>
                      <a:pt x="50" y="0"/>
                    </a:ln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NZ">
                  <a:latin typeface="+mj-lt"/>
                </a:endParaRPr>
              </a:p>
            </p:txBody>
          </p:sp>
          <p:sp>
            <p:nvSpPr>
              <p:cNvPr id="148" name="Freeform 72"/>
              <p:cNvSpPr>
                <a:spLocks noChangeArrowheads="1"/>
              </p:cNvSpPr>
              <p:nvPr/>
            </p:nvSpPr>
            <p:spPr bwMode="auto">
              <a:xfrm>
                <a:off x="25" y="25"/>
                <a:ext cx="50" cy="50"/>
              </a:xfrm>
              <a:custGeom>
                <a:avLst/>
                <a:gdLst>
                  <a:gd name="T0" fmla="*/ 25 w 50"/>
                  <a:gd name="T1" fmla="*/ 0 h 50"/>
                  <a:gd name="T2" fmla="*/ 50 w 50"/>
                  <a:gd name="T3" fmla="*/ 25 h 50"/>
                  <a:gd name="T4" fmla="*/ 25 w 50"/>
                  <a:gd name="T5" fmla="*/ 50 h 50"/>
                  <a:gd name="T6" fmla="*/ 0 w 50"/>
                  <a:gd name="T7" fmla="*/ 25 h 50"/>
                  <a:gd name="T8" fmla="*/ 25 w 50"/>
                  <a:gd name="T9" fmla="*/ 0 h 50"/>
                </a:gdLst>
                <a:ahLst/>
                <a:cxnLst>
                  <a:cxn ang="0">
                    <a:pos x="T0" y="T1"/>
                  </a:cxn>
                  <a:cxn ang="0">
                    <a:pos x="T2" y="T3"/>
                  </a:cxn>
                  <a:cxn ang="0">
                    <a:pos x="T4" y="T5"/>
                  </a:cxn>
                  <a:cxn ang="0">
                    <a:pos x="T6" y="T7"/>
                  </a:cxn>
                  <a:cxn ang="0">
                    <a:pos x="T8" y="T9"/>
                  </a:cxn>
                </a:cxnLst>
                <a:rect l="0" t="0" r="r" b="b"/>
                <a:pathLst>
                  <a:path w="50" h="50">
                    <a:moveTo>
                      <a:pt x="25" y="0"/>
                    </a:moveTo>
                    <a:lnTo>
                      <a:pt x="50" y="25"/>
                    </a:lnTo>
                    <a:lnTo>
                      <a:pt x="25" y="50"/>
                    </a:lnTo>
                    <a:lnTo>
                      <a:pt x="0" y="25"/>
                    </a:lnTo>
                    <a:lnTo>
                      <a:pt x="25" y="0"/>
                    </a:lnTo>
                  </a:path>
                </a:pathLst>
              </a:custGeom>
              <a:solidFill>
                <a:srgbClr val="444444"/>
              </a:solidFill>
              <a:ln w="1">
                <a:solidFill>
                  <a:srgbClr val="444444"/>
                </a:solidFill>
                <a:round/>
                <a:headEnd/>
                <a:tailEnd/>
              </a:ln>
            </p:spPr>
            <p:txBody>
              <a:bodyPr vert="horz" wrap="square" lIns="91440" tIns="45720" rIns="91440" bIns="45720" numCol="1" anchor="t" anchorCtr="0" compatLnSpc="1">
                <a:prstTxWarp prst="textNoShape">
                  <a:avLst/>
                </a:prstTxWarp>
              </a:bodyPr>
              <a:lstStyle/>
              <a:p>
                <a:endParaRPr lang="en-NZ">
                  <a:latin typeface="+mj-lt"/>
                </a:endParaRPr>
              </a:p>
            </p:txBody>
          </p:sp>
        </p:grpSp>
        <p:sp>
          <p:nvSpPr>
            <p:cNvPr id="79" name="Rectangle 69" descr="M4 - Audit Week #2&#10;Mon 26/03/18"/>
            <p:cNvSpPr>
              <a:spLocks noChangeArrowheads="1"/>
            </p:cNvSpPr>
            <p:nvPr/>
          </p:nvSpPr>
          <p:spPr bwMode="auto">
            <a:xfrm flipH="1">
              <a:off x="19844986" y="3463847"/>
              <a:ext cx="1258457" cy="2489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444444"/>
                  </a:solidFill>
                  <a:effectLst/>
                  <a:latin typeface="+mj-lt"/>
                </a:rPr>
                <a:t>M4 - Audit #2</a:t>
              </a:r>
              <a:endParaRPr kumimoji="0" lang="en-US" altLang="en-US" sz="1800" b="0" i="0" u="none" strike="noStrike" cap="none" normalizeH="0" baseline="0" dirty="0">
                <a:ln>
                  <a:noFill/>
                </a:ln>
                <a:solidFill>
                  <a:schemeClr val="tx1"/>
                </a:solidFill>
                <a:effectLst/>
                <a:latin typeface="+mj-lt"/>
              </a:endParaRPr>
            </a:p>
          </p:txBody>
        </p:sp>
        <p:grpSp>
          <p:nvGrpSpPr>
            <p:cNvPr id="80" name="Group 79"/>
            <p:cNvGrpSpPr>
              <a:grpSpLocks/>
            </p:cNvGrpSpPr>
            <p:nvPr/>
          </p:nvGrpSpPr>
          <p:grpSpPr bwMode="auto">
            <a:xfrm>
              <a:off x="31032690" y="2771775"/>
              <a:ext cx="220498" cy="171450"/>
              <a:chOff x="0" y="0"/>
              <a:chExt cx="100" cy="100"/>
            </a:xfrm>
          </p:grpSpPr>
          <p:sp>
            <p:nvSpPr>
              <p:cNvPr id="145" name="Freeform 68"/>
              <p:cNvSpPr>
                <a:spLocks noChangeArrowheads="1"/>
              </p:cNvSpPr>
              <p:nvPr/>
            </p:nvSpPr>
            <p:spPr bwMode="auto">
              <a:xfrm>
                <a:off x="0" y="0"/>
                <a:ext cx="100" cy="100"/>
              </a:xfrm>
              <a:custGeom>
                <a:avLst/>
                <a:gdLst>
                  <a:gd name="T0" fmla="*/ 50 w 100"/>
                  <a:gd name="T1" fmla="*/ 0 h 100"/>
                  <a:gd name="T2" fmla="*/ 100 w 100"/>
                  <a:gd name="T3" fmla="*/ 50 h 100"/>
                  <a:gd name="T4" fmla="*/ 50 w 100"/>
                  <a:gd name="T5" fmla="*/ 100 h 100"/>
                  <a:gd name="T6" fmla="*/ 0 w 100"/>
                  <a:gd name="T7" fmla="*/ 50 h 100"/>
                  <a:gd name="T8" fmla="*/ 50 w 100"/>
                  <a:gd name="T9" fmla="*/ 0 h 100"/>
                </a:gdLst>
                <a:ahLst/>
                <a:cxnLst>
                  <a:cxn ang="0">
                    <a:pos x="T0" y="T1"/>
                  </a:cxn>
                  <a:cxn ang="0">
                    <a:pos x="T2" y="T3"/>
                  </a:cxn>
                  <a:cxn ang="0">
                    <a:pos x="T4" y="T5"/>
                  </a:cxn>
                  <a:cxn ang="0">
                    <a:pos x="T6" y="T7"/>
                  </a:cxn>
                  <a:cxn ang="0">
                    <a:pos x="T8" y="T9"/>
                  </a:cxn>
                </a:cxnLst>
                <a:rect l="0" t="0" r="r" b="b"/>
                <a:pathLst>
                  <a:path w="100" h="100">
                    <a:moveTo>
                      <a:pt x="50" y="0"/>
                    </a:moveTo>
                    <a:lnTo>
                      <a:pt x="100" y="50"/>
                    </a:lnTo>
                    <a:lnTo>
                      <a:pt x="50" y="100"/>
                    </a:lnTo>
                    <a:lnTo>
                      <a:pt x="0" y="50"/>
                    </a:lnTo>
                    <a:lnTo>
                      <a:pt x="50" y="0"/>
                    </a:ln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NZ">
                  <a:latin typeface="+mj-lt"/>
                </a:endParaRPr>
              </a:p>
            </p:txBody>
          </p:sp>
          <p:sp>
            <p:nvSpPr>
              <p:cNvPr id="146" name="Freeform 67"/>
              <p:cNvSpPr>
                <a:spLocks noChangeArrowheads="1"/>
              </p:cNvSpPr>
              <p:nvPr/>
            </p:nvSpPr>
            <p:spPr bwMode="auto">
              <a:xfrm>
                <a:off x="25" y="25"/>
                <a:ext cx="50" cy="50"/>
              </a:xfrm>
              <a:custGeom>
                <a:avLst/>
                <a:gdLst>
                  <a:gd name="T0" fmla="*/ 25 w 50"/>
                  <a:gd name="T1" fmla="*/ 0 h 50"/>
                  <a:gd name="T2" fmla="*/ 50 w 50"/>
                  <a:gd name="T3" fmla="*/ 25 h 50"/>
                  <a:gd name="T4" fmla="*/ 25 w 50"/>
                  <a:gd name="T5" fmla="*/ 50 h 50"/>
                  <a:gd name="T6" fmla="*/ 0 w 50"/>
                  <a:gd name="T7" fmla="*/ 25 h 50"/>
                  <a:gd name="T8" fmla="*/ 25 w 50"/>
                  <a:gd name="T9" fmla="*/ 0 h 50"/>
                </a:gdLst>
                <a:ahLst/>
                <a:cxnLst>
                  <a:cxn ang="0">
                    <a:pos x="T0" y="T1"/>
                  </a:cxn>
                  <a:cxn ang="0">
                    <a:pos x="T2" y="T3"/>
                  </a:cxn>
                  <a:cxn ang="0">
                    <a:pos x="T4" y="T5"/>
                  </a:cxn>
                  <a:cxn ang="0">
                    <a:pos x="T6" y="T7"/>
                  </a:cxn>
                  <a:cxn ang="0">
                    <a:pos x="T8" y="T9"/>
                  </a:cxn>
                </a:cxnLst>
                <a:rect l="0" t="0" r="r" b="b"/>
                <a:pathLst>
                  <a:path w="50" h="50">
                    <a:moveTo>
                      <a:pt x="25" y="0"/>
                    </a:moveTo>
                    <a:lnTo>
                      <a:pt x="50" y="25"/>
                    </a:lnTo>
                    <a:lnTo>
                      <a:pt x="25" y="50"/>
                    </a:lnTo>
                    <a:lnTo>
                      <a:pt x="0" y="25"/>
                    </a:lnTo>
                    <a:lnTo>
                      <a:pt x="25" y="0"/>
                    </a:lnTo>
                  </a:path>
                </a:pathLst>
              </a:custGeom>
              <a:solidFill>
                <a:srgbClr val="444444"/>
              </a:solidFill>
              <a:ln w="1">
                <a:solidFill>
                  <a:srgbClr val="444444"/>
                </a:solidFill>
                <a:round/>
                <a:headEnd/>
                <a:tailEnd/>
              </a:ln>
            </p:spPr>
            <p:txBody>
              <a:bodyPr vert="horz" wrap="square" lIns="91440" tIns="45720" rIns="91440" bIns="45720" numCol="1" anchor="t" anchorCtr="0" compatLnSpc="1">
                <a:prstTxWarp prst="textNoShape">
                  <a:avLst/>
                </a:prstTxWarp>
              </a:bodyPr>
              <a:lstStyle/>
              <a:p>
                <a:endParaRPr lang="en-NZ">
                  <a:latin typeface="+mj-lt"/>
                </a:endParaRPr>
              </a:p>
            </p:txBody>
          </p:sp>
        </p:grpSp>
        <p:sp>
          <p:nvSpPr>
            <p:cNvPr id="81" name="Freeform 65"/>
            <p:cNvSpPr>
              <a:spLocks noChangeArrowheads="1"/>
            </p:cNvSpPr>
            <p:nvPr/>
          </p:nvSpPr>
          <p:spPr bwMode="auto">
            <a:xfrm>
              <a:off x="31142939" y="2895600"/>
              <a:ext cx="0" cy="809625"/>
            </a:xfrm>
            <a:custGeom>
              <a:avLst/>
              <a:gdLst>
                <a:gd name="T0" fmla="*/ 0 h 85"/>
                <a:gd name="T1" fmla="*/ 85 h 85"/>
              </a:gdLst>
              <a:ahLst/>
              <a:cxnLst>
                <a:cxn ang="0">
                  <a:pos x="0" y="T0"/>
                </a:cxn>
                <a:cxn ang="0">
                  <a:pos x="0" y="T1"/>
                </a:cxn>
              </a:cxnLst>
              <a:rect l="0" t="0" r="r" b="b"/>
              <a:pathLst>
                <a:path h="85">
                  <a:moveTo>
                    <a:pt x="0" y="0"/>
                  </a:moveTo>
                  <a:lnTo>
                    <a:pt x="0" y="85"/>
                  </a:lnTo>
                </a:path>
              </a:pathLst>
            </a:custGeom>
            <a:solidFill>
              <a:srgbClr val="FFFFFF"/>
            </a:solidFill>
            <a:ln w="1">
              <a:solidFill>
                <a:srgbClr val="848484"/>
              </a:solidFill>
              <a:prstDash val="solid"/>
              <a:round/>
              <a:headEnd/>
              <a:tailEnd/>
            </a:ln>
          </p:spPr>
          <p:txBody>
            <a:bodyPr vert="horz" wrap="square" lIns="91440" tIns="45720" rIns="91440" bIns="45720" numCol="1" anchor="t" anchorCtr="0" compatLnSpc="1">
              <a:prstTxWarp prst="textNoShape">
                <a:avLst/>
              </a:prstTxWarp>
            </a:bodyPr>
            <a:lstStyle/>
            <a:p>
              <a:endParaRPr lang="en-NZ">
                <a:latin typeface="+mj-lt"/>
              </a:endParaRPr>
            </a:p>
          </p:txBody>
        </p:sp>
        <p:sp>
          <p:nvSpPr>
            <p:cNvPr id="82" name="Rectangle 64" descr="M9 - Audit Week #3&#10;Mon 7/05/18"/>
            <p:cNvSpPr>
              <a:spLocks noChangeArrowheads="1"/>
            </p:cNvSpPr>
            <p:nvPr/>
          </p:nvSpPr>
          <p:spPr bwMode="auto">
            <a:xfrm>
              <a:off x="30322197" y="3705225"/>
              <a:ext cx="1641483" cy="36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444444"/>
                  </a:solidFill>
                  <a:effectLst/>
                  <a:latin typeface="+mj-lt"/>
                </a:rPr>
                <a:t>M9 - Audit #3</a:t>
              </a:r>
              <a:endParaRPr kumimoji="0" lang="en-US" altLang="en-US" sz="1800" b="0" i="0" u="none" strike="noStrike" cap="none" normalizeH="0" baseline="0" dirty="0">
                <a:ln>
                  <a:noFill/>
                </a:ln>
                <a:solidFill>
                  <a:schemeClr val="tx1"/>
                </a:solidFill>
                <a:effectLst/>
                <a:latin typeface="+mj-lt"/>
              </a:endParaRPr>
            </a:p>
          </p:txBody>
        </p:sp>
        <p:grpSp>
          <p:nvGrpSpPr>
            <p:cNvPr id="83" name="Group 61"/>
            <p:cNvGrpSpPr>
              <a:grpSpLocks/>
            </p:cNvGrpSpPr>
            <p:nvPr/>
          </p:nvGrpSpPr>
          <p:grpSpPr bwMode="auto">
            <a:xfrm>
              <a:off x="30260948" y="2771775"/>
              <a:ext cx="220498" cy="171450"/>
              <a:chOff x="0" y="0"/>
              <a:chExt cx="100" cy="100"/>
            </a:xfrm>
          </p:grpSpPr>
          <p:sp>
            <p:nvSpPr>
              <p:cNvPr id="143" name="Freeform 63"/>
              <p:cNvSpPr>
                <a:spLocks noChangeArrowheads="1"/>
              </p:cNvSpPr>
              <p:nvPr/>
            </p:nvSpPr>
            <p:spPr bwMode="auto">
              <a:xfrm>
                <a:off x="0" y="0"/>
                <a:ext cx="100" cy="100"/>
              </a:xfrm>
              <a:custGeom>
                <a:avLst/>
                <a:gdLst>
                  <a:gd name="T0" fmla="*/ 50 w 100"/>
                  <a:gd name="T1" fmla="*/ 0 h 100"/>
                  <a:gd name="T2" fmla="*/ 100 w 100"/>
                  <a:gd name="T3" fmla="*/ 50 h 100"/>
                  <a:gd name="T4" fmla="*/ 50 w 100"/>
                  <a:gd name="T5" fmla="*/ 100 h 100"/>
                  <a:gd name="T6" fmla="*/ 0 w 100"/>
                  <a:gd name="T7" fmla="*/ 50 h 100"/>
                  <a:gd name="T8" fmla="*/ 50 w 100"/>
                  <a:gd name="T9" fmla="*/ 0 h 100"/>
                </a:gdLst>
                <a:ahLst/>
                <a:cxnLst>
                  <a:cxn ang="0">
                    <a:pos x="T0" y="T1"/>
                  </a:cxn>
                  <a:cxn ang="0">
                    <a:pos x="T2" y="T3"/>
                  </a:cxn>
                  <a:cxn ang="0">
                    <a:pos x="T4" y="T5"/>
                  </a:cxn>
                  <a:cxn ang="0">
                    <a:pos x="T6" y="T7"/>
                  </a:cxn>
                  <a:cxn ang="0">
                    <a:pos x="T8" y="T9"/>
                  </a:cxn>
                </a:cxnLst>
                <a:rect l="0" t="0" r="r" b="b"/>
                <a:pathLst>
                  <a:path w="100" h="100">
                    <a:moveTo>
                      <a:pt x="50" y="0"/>
                    </a:moveTo>
                    <a:lnTo>
                      <a:pt x="100" y="50"/>
                    </a:lnTo>
                    <a:lnTo>
                      <a:pt x="50" y="100"/>
                    </a:lnTo>
                    <a:lnTo>
                      <a:pt x="0" y="50"/>
                    </a:lnTo>
                    <a:lnTo>
                      <a:pt x="50" y="0"/>
                    </a:ln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NZ">
                  <a:latin typeface="+mj-lt"/>
                </a:endParaRPr>
              </a:p>
            </p:txBody>
          </p:sp>
          <p:sp>
            <p:nvSpPr>
              <p:cNvPr id="144" name="Freeform 62"/>
              <p:cNvSpPr>
                <a:spLocks noChangeArrowheads="1"/>
              </p:cNvSpPr>
              <p:nvPr/>
            </p:nvSpPr>
            <p:spPr bwMode="auto">
              <a:xfrm>
                <a:off x="25" y="25"/>
                <a:ext cx="50" cy="50"/>
              </a:xfrm>
              <a:custGeom>
                <a:avLst/>
                <a:gdLst>
                  <a:gd name="T0" fmla="*/ 25 w 50"/>
                  <a:gd name="T1" fmla="*/ 0 h 50"/>
                  <a:gd name="T2" fmla="*/ 50 w 50"/>
                  <a:gd name="T3" fmla="*/ 25 h 50"/>
                  <a:gd name="T4" fmla="*/ 25 w 50"/>
                  <a:gd name="T5" fmla="*/ 50 h 50"/>
                  <a:gd name="T6" fmla="*/ 0 w 50"/>
                  <a:gd name="T7" fmla="*/ 25 h 50"/>
                  <a:gd name="T8" fmla="*/ 25 w 50"/>
                  <a:gd name="T9" fmla="*/ 0 h 50"/>
                </a:gdLst>
                <a:ahLst/>
                <a:cxnLst>
                  <a:cxn ang="0">
                    <a:pos x="T0" y="T1"/>
                  </a:cxn>
                  <a:cxn ang="0">
                    <a:pos x="T2" y="T3"/>
                  </a:cxn>
                  <a:cxn ang="0">
                    <a:pos x="T4" y="T5"/>
                  </a:cxn>
                  <a:cxn ang="0">
                    <a:pos x="T6" y="T7"/>
                  </a:cxn>
                  <a:cxn ang="0">
                    <a:pos x="T8" y="T9"/>
                  </a:cxn>
                </a:cxnLst>
                <a:rect l="0" t="0" r="r" b="b"/>
                <a:pathLst>
                  <a:path w="50" h="50">
                    <a:moveTo>
                      <a:pt x="25" y="0"/>
                    </a:moveTo>
                    <a:lnTo>
                      <a:pt x="50" y="25"/>
                    </a:lnTo>
                    <a:lnTo>
                      <a:pt x="25" y="50"/>
                    </a:lnTo>
                    <a:lnTo>
                      <a:pt x="0" y="25"/>
                    </a:lnTo>
                    <a:lnTo>
                      <a:pt x="25" y="0"/>
                    </a:lnTo>
                  </a:path>
                </a:pathLst>
              </a:custGeom>
              <a:solidFill>
                <a:srgbClr val="444444"/>
              </a:solidFill>
              <a:ln w="1">
                <a:solidFill>
                  <a:srgbClr val="444444"/>
                </a:solidFill>
                <a:round/>
                <a:headEnd/>
                <a:tailEnd/>
              </a:ln>
            </p:spPr>
            <p:txBody>
              <a:bodyPr vert="horz" wrap="square" lIns="91440" tIns="45720" rIns="91440" bIns="45720" numCol="1" anchor="t" anchorCtr="0" compatLnSpc="1">
                <a:prstTxWarp prst="textNoShape">
                  <a:avLst/>
                </a:prstTxWarp>
              </a:bodyPr>
              <a:lstStyle/>
              <a:p>
                <a:endParaRPr lang="en-NZ">
                  <a:latin typeface="+mj-lt"/>
                </a:endParaRPr>
              </a:p>
            </p:txBody>
          </p:sp>
        </p:grpSp>
        <p:sp>
          <p:nvSpPr>
            <p:cNvPr id="84" name="Freeform 60"/>
            <p:cNvSpPr>
              <a:spLocks noChangeArrowheads="1"/>
            </p:cNvSpPr>
            <p:nvPr/>
          </p:nvSpPr>
          <p:spPr bwMode="auto">
            <a:xfrm>
              <a:off x="30371197" y="2895600"/>
              <a:ext cx="0" cy="190500"/>
            </a:xfrm>
            <a:custGeom>
              <a:avLst/>
              <a:gdLst>
                <a:gd name="T0" fmla="*/ 0 h 20"/>
                <a:gd name="T1" fmla="*/ 20 h 20"/>
              </a:gdLst>
              <a:ahLst/>
              <a:cxnLst>
                <a:cxn ang="0">
                  <a:pos x="0" y="T0"/>
                </a:cxn>
                <a:cxn ang="0">
                  <a:pos x="0" y="T1"/>
                </a:cxn>
              </a:cxnLst>
              <a:rect l="0" t="0" r="r" b="b"/>
              <a:pathLst>
                <a:path h="20">
                  <a:moveTo>
                    <a:pt x="0" y="0"/>
                  </a:moveTo>
                  <a:lnTo>
                    <a:pt x="0" y="20"/>
                  </a:lnTo>
                </a:path>
              </a:pathLst>
            </a:custGeom>
            <a:solidFill>
              <a:srgbClr val="FFFFFF"/>
            </a:solidFill>
            <a:ln w="1">
              <a:solidFill>
                <a:srgbClr val="848484"/>
              </a:solidFill>
              <a:prstDash val="solid"/>
              <a:round/>
              <a:headEnd/>
              <a:tailEnd/>
            </a:ln>
          </p:spPr>
          <p:txBody>
            <a:bodyPr vert="horz" wrap="square" lIns="91440" tIns="45720" rIns="91440" bIns="45720" numCol="1" anchor="t" anchorCtr="0" compatLnSpc="1">
              <a:prstTxWarp prst="textNoShape">
                <a:avLst/>
              </a:prstTxWarp>
            </a:bodyPr>
            <a:lstStyle/>
            <a:p>
              <a:endParaRPr lang="en-NZ">
                <a:latin typeface="+mj-lt"/>
              </a:endParaRPr>
            </a:p>
          </p:txBody>
        </p:sp>
        <p:sp>
          <p:nvSpPr>
            <p:cNvPr id="85" name="Rectangle 59" descr="M8 - Project Poster Complete&#10;Fri 4/05/18"/>
            <p:cNvSpPr>
              <a:spLocks noChangeArrowheads="1"/>
            </p:cNvSpPr>
            <p:nvPr/>
          </p:nvSpPr>
          <p:spPr bwMode="auto">
            <a:xfrm>
              <a:off x="29599455" y="3086100"/>
              <a:ext cx="1543484"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444444"/>
                  </a:solidFill>
                  <a:effectLst/>
                  <a:latin typeface="+mj-lt"/>
                </a:rPr>
                <a:t>M8 - Project Poster Complete</a:t>
              </a:r>
              <a:endParaRPr kumimoji="0" lang="en-US" altLang="en-US" sz="1800" b="0" i="0" u="none" strike="noStrike" cap="none" normalizeH="0" baseline="0" dirty="0">
                <a:ln>
                  <a:noFill/>
                </a:ln>
                <a:solidFill>
                  <a:schemeClr val="tx1"/>
                </a:solidFill>
                <a:effectLst/>
                <a:latin typeface="+mj-lt"/>
              </a:endParaRPr>
            </a:p>
          </p:txBody>
        </p:sp>
        <p:grpSp>
          <p:nvGrpSpPr>
            <p:cNvPr id="86" name="Group 56"/>
            <p:cNvGrpSpPr>
              <a:grpSpLocks/>
            </p:cNvGrpSpPr>
            <p:nvPr/>
          </p:nvGrpSpPr>
          <p:grpSpPr bwMode="auto">
            <a:xfrm>
              <a:off x="13748120" y="2771775"/>
              <a:ext cx="220498" cy="171450"/>
              <a:chOff x="0" y="0"/>
              <a:chExt cx="100" cy="100"/>
            </a:xfrm>
          </p:grpSpPr>
          <p:sp>
            <p:nvSpPr>
              <p:cNvPr id="141" name="Freeform 58"/>
              <p:cNvSpPr>
                <a:spLocks noChangeArrowheads="1"/>
              </p:cNvSpPr>
              <p:nvPr/>
            </p:nvSpPr>
            <p:spPr bwMode="auto">
              <a:xfrm>
                <a:off x="0" y="0"/>
                <a:ext cx="100" cy="100"/>
              </a:xfrm>
              <a:custGeom>
                <a:avLst/>
                <a:gdLst>
                  <a:gd name="T0" fmla="*/ 50 w 100"/>
                  <a:gd name="T1" fmla="*/ 0 h 100"/>
                  <a:gd name="T2" fmla="*/ 100 w 100"/>
                  <a:gd name="T3" fmla="*/ 50 h 100"/>
                  <a:gd name="T4" fmla="*/ 50 w 100"/>
                  <a:gd name="T5" fmla="*/ 100 h 100"/>
                  <a:gd name="T6" fmla="*/ 0 w 100"/>
                  <a:gd name="T7" fmla="*/ 50 h 100"/>
                  <a:gd name="T8" fmla="*/ 50 w 100"/>
                  <a:gd name="T9" fmla="*/ 0 h 100"/>
                </a:gdLst>
                <a:ahLst/>
                <a:cxnLst>
                  <a:cxn ang="0">
                    <a:pos x="T0" y="T1"/>
                  </a:cxn>
                  <a:cxn ang="0">
                    <a:pos x="T2" y="T3"/>
                  </a:cxn>
                  <a:cxn ang="0">
                    <a:pos x="T4" y="T5"/>
                  </a:cxn>
                  <a:cxn ang="0">
                    <a:pos x="T6" y="T7"/>
                  </a:cxn>
                  <a:cxn ang="0">
                    <a:pos x="T8" y="T9"/>
                  </a:cxn>
                </a:cxnLst>
                <a:rect l="0" t="0" r="r" b="b"/>
                <a:pathLst>
                  <a:path w="100" h="100">
                    <a:moveTo>
                      <a:pt x="50" y="0"/>
                    </a:moveTo>
                    <a:lnTo>
                      <a:pt x="100" y="50"/>
                    </a:lnTo>
                    <a:lnTo>
                      <a:pt x="50" y="100"/>
                    </a:lnTo>
                    <a:lnTo>
                      <a:pt x="0" y="50"/>
                    </a:lnTo>
                    <a:lnTo>
                      <a:pt x="50" y="0"/>
                    </a:ln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NZ">
                  <a:latin typeface="+mj-lt"/>
                </a:endParaRPr>
              </a:p>
            </p:txBody>
          </p:sp>
          <p:sp>
            <p:nvSpPr>
              <p:cNvPr id="142" name="Freeform 57"/>
              <p:cNvSpPr>
                <a:spLocks noChangeArrowheads="1"/>
              </p:cNvSpPr>
              <p:nvPr/>
            </p:nvSpPr>
            <p:spPr bwMode="auto">
              <a:xfrm>
                <a:off x="25" y="25"/>
                <a:ext cx="50" cy="50"/>
              </a:xfrm>
              <a:custGeom>
                <a:avLst/>
                <a:gdLst>
                  <a:gd name="T0" fmla="*/ 25 w 50"/>
                  <a:gd name="T1" fmla="*/ 0 h 50"/>
                  <a:gd name="T2" fmla="*/ 50 w 50"/>
                  <a:gd name="T3" fmla="*/ 25 h 50"/>
                  <a:gd name="T4" fmla="*/ 25 w 50"/>
                  <a:gd name="T5" fmla="*/ 50 h 50"/>
                  <a:gd name="T6" fmla="*/ 0 w 50"/>
                  <a:gd name="T7" fmla="*/ 25 h 50"/>
                  <a:gd name="T8" fmla="*/ 25 w 50"/>
                  <a:gd name="T9" fmla="*/ 0 h 50"/>
                </a:gdLst>
                <a:ahLst/>
                <a:cxnLst>
                  <a:cxn ang="0">
                    <a:pos x="T0" y="T1"/>
                  </a:cxn>
                  <a:cxn ang="0">
                    <a:pos x="T2" y="T3"/>
                  </a:cxn>
                  <a:cxn ang="0">
                    <a:pos x="T4" y="T5"/>
                  </a:cxn>
                  <a:cxn ang="0">
                    <a:pos x="T6" y="T7"/>
                  </a:cxn>
                  <a:cxn ang="0">
                    <a:pos x="T8" y="T9"/>
                  </a:cxn>
                </a:cxnLst>
                <a:rect l="0" t="0" r="r" b="b"/>
                <a:pathLst>
                  <a:path w="50" h="50">
                    <a:moveTo>
                      <a:pt x="25" y="0"/>
                    </a:moveTo>
                    <a:lnTo>
                      <a:pt x="50" y="25"/>
                    </a:lnTo>
                    <a:lnTo>
                      <a:pt x="25" y="50"/>
                    </a:lnTo>
                    <a:lnTo>
                      <a:pt x="0" y="25"/>
                    </a:lnTo>
                    <a:lnTo>
                      <a:pt x="25" y="0"/>
                    </a:lnTo>
                  </a:path>
                </a:pathLst>
              </a:custGeom>
              <a:solidFill>
                <a:srgbClr val="444444"/>
              </a:solidFill>
              <a:ln w="1">
                <a:solidFill>
                  <a:srgbClr val="444444"/>
                </a:solidFill>
                <a:round/>
                <a:headEnd/>
                <a:tailEnd/>
              </a:ln>
            </p:spPr>
            <p:txBody>
              <a:bodyPr vert="horz" wrap="square" lIns="91440" tIns="45720" rIns="91440" bIns="45720" numCol="1" anchor="t" anchorCtr="0" compatLnSpc="1">
                <a:prstTxWarp prst="textNoShape">
                  <a:avLst/>
                </a:prstTxWarp>
              </a:bodyPr>
              <a:lstStyle/>
              <a:p>
                <a:endParaRPr lang="en-NZ">
                  <a:latin typeface="+mj-lt"/>
                </a:endParaRPr>
              </a:p>
            </p:txBody>
          </p:sp>
        </p:grpSp>
        <p:sp>
          <p:nvSpPr>
            <p:cNvPr id="161" name="Rectangle 116" descr="Define&#10;Wed 28/02/18 - Tue 13/03/18"/>
            <p:cNvSpPr>
              <a:spLocks noChangeArrowheads="1"/>
            </p:cNvSpPr>
            <p:nvPr/>
          </p:nvSpPr>
          <p:spPr bwMode="auto">
            <a:xfrm>
              <a:off x="13870618" y="2143125"/>
              <a:ext cx="3552463" cy="342900"/>
            </a:xfrm>
            <a:prstGeom prst="rect">
              <a:avLst/>
            </a:prstGeom>
            <a:gradFill flip="none" rotWithShape="1">
              <a:gsLst>
                <a:gs pos="0">
                  <a:schemeClr val="accent2">
                    <a:lumMod val="40000"/>
                    <a:lumOff val="60000"/>
                  </a:schemeClr>
                </a:gs>
                <a:gs pos="100000">
                  <a:schemeClr val="accent2">
                    <a:lumMod val="60000"/>
                    <a:lumOff val="40000"/>
                  </a:schemeClr>
                </a:gs>
              </a:gsLst>
              <a:lin ang="5400000" scaled="1"/>
              <a:tileRect/>
            </a:gra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5250" tIns="9525" rIns="9525" bIns="9525"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444444"/>
                  </a:solidFill>
                  <a:effectLst/>
                  <a:latin typeface="+mj-lt"/>
                </a:rPr>
                <a:t>Define</a:t>
              </a:r>
              <a:br>
                <a:rPr kumimoji="0" lang="en-US" altLang="en-US" sz="800" b="0" i="0" u="none" strike="noStrike" cap="none" normalizeH="0" baseline="0" dirty="0">
                  <a:ln>
                    <a:noFill/>
                  </a:ln>
                  <a:solidFill>
                    <a:schemeClr val="tx1"/>
                  </a:solidFill>
                  <a:effectLst/>
                  <a:latin typeface="+mj-lt"/>
                </a:rPr>
              </a:br>
              <a:r>
                <a:rPr kumimoji="0" lang="en-US" altLang="en-US" sz="1000" i="0" u="none" strike="noStrike" cap="none" normalizeH="0" baseline="0" dirty="0">
                  <a:ln>
                    <a:noFill/>
                  </a:ln>
                  <a:solidFill>
                    <a:srgbClr val="444444"/>
                  </a:solidFill>
                  <a:effectLst/>
                  <a:latin typeface="+mj-lt"/>
                </a:rPr>
                <a:t>Wed 28/02/18 - Tue 13/03/18</a:t>
              </a:r>
              <a:endParaRPr kumimoji="0" lang="en-US" altLang="en-US" sz="1800" i="0" u="none" strike="noStrike" cap="none" normalizeH="0" baseline="0" dirty="0">
                <a:ln>
                  <a:noFill/>
                </a:ln>
                <a:solidFill>
                  <a:schemeClr val="tx1"/>
                </a:solidFill>
                <a:effectLst/>
                <a:latin typeface="+mj-lt"/>
              </a:endParaRPr>
            </a:p>
          </p:txBody>
        </p:sp>
        <p:grpSp>
          <p:nvGrpSpPr>
            <p:cNvPr id="89" name="Group 51"/>
            <p:cNvGrpSpPr>
              <a:grpSpLocks/>
            </p:cNvGrpSpPr>
            <p:nvPr/>
          </p:nvGrpSpPr>
          <p:grpSpPr bwMode="auto">
            <a:xfrm>
              <a:off x="13748120" y="2038350"/>
              <a:ext cx="220498" cy="171450"/>
              <a:chOff x="0" y="0"/>
              <a:chExt cx="100" cy="100"/>
            </a:xfrm>
          </p:grpSpPr>
          <p:sp>
            <p:nvSpPr>
              <p:cNvPr id="139" name="Freeform 53"/>
              <p:cNvSpPr>
                <a:spLocks noChangeArrowheads="1"/>
              </p:cNvSpPr>
              <p:nvPr/>
            </p:nvSpPr>
            <p:spPr bwMode="auto">
              <a:xfrm>
                <a:off x="0" y="0"/>
                <a:ext cx="100" cy="100"/>
              </a:xfrm>
              <a:custGeom>
                <a:avLst/>
                <a:gdLst>
                  <a:gd name="T0" fmla="*/ 50 w 100"/>
                  <a:gd name="T1" fmla="*/ 0 h 100"/>
                  <a:gd name="T2" fmla="*/ 100 w 100"/>
                  <a:gd name="T3" fmla="*/ 50 h 100"/>
                  <a:gd name="T4" fmla="*/ 50 w 100"/>
                  <a:gd name="T5" fmla="*/ 100 h 100"/>
                  <a:gd name="T6" fmla="*/ 0 w 100"/>
                  <a:gd name="T7" fmla="*/ 50 h 100"/>
                  <a:gd name="T8" fmla="*/ 50 w 100"/>
                  <a:gd name="T9" fmla="*/ 0 h 100"/>
                </a:gdLst>
                <a:ahLst/>
                <a:cxnLst>
                  <a:cxn ang="0">
                    <a:pos x="T0" y="T1"/>
                  </a:cxn>
                  <a:cxn ang="0">
                    <a:pos x="T2" y="T3"/>
                  </a:cxn>
                  <a:cxn ang="0">
                    <a:pos x="T4" y="T5"/>
                  </a:cxn>
                  <a:cxn ang="0">
                    <a:pos x="T6" y="T7"/>
                  </a:cxn>
                  <a:cxn ang="0">
                    <a:pos x="T8" y="T9"/>
                  </a:cxn>
                </a:cxnLst>
                <a:rect l="0" t="0" r="r" b="b"/>
                <a:pathLst>
                  <a:path w="100" h="100">
                    <a:moveTo>
                      <a:pt x="50" y="0"/>
                    </a:moveTo>
                    <a:lnTo>
                      <a:pt x="100" y="50"/>
                    </a:lnTo>
                    <a:lnTo>
                      <a:pt x="50" y="100"/>
                    </a:lnTo>
                    <a:lnTo>
                      <a:pt x="0" y="50"/>
                    </a:lnTo>
                    <a:lnTo>
                      <a:pt x="50" y="0"/>
                    </a:ln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NZ">
                  <a:latin typeface="+mj-lt"/>
                </a:endParaRPr>
              </a:p>
            </p:txBody>
          </p:sp>
          <p:sp>
            <p:nvSpPr>
              <p:cNvPr id="140" name="Freeform 52"/>
              <p:cNvSpPr>
                <a:spLocks noChangeArrowheads="1"/>
              </p:cNvSpPr>
              <p:nvPr/>
            </p:nvSpPr>
            <p:spPr bwMode="auto">
              <a:xfrm>
                <a:off x="25" y="25"/>
                <a:ext cx="50" cy="50"/>
              </a:xfrm>
              <a:custGeom>
                <a:avLst/>
                <a:gdLst>
                  <a:gd name="T0" fmla="*/ 25 w 50"/>
                  <a:gd name="T1" fmla="*/ 0 h 50"/>
                  <a:gd name="T2" fmla="*/ 50 w 50"/>
                  <a:gd name="T3" fmla="*/ 25 h 50"/>
                  <a:gd name="T4" fmla="*/ 25 w 50"/>
                  <a:gd name="T5" fmla="*/ 50 h 50"/>
                  <a:gd name="T6" fmla="*/ 0 w 50"/>
                  <a:gd name="T7" fmla="*/ 25 h 50"/>
                  <a:gd name="T8" fmla="*/ 25 w 50"/>
                  <a:gd name="T9" fmla="*/ 0 h 50"/>
                </a:gdLst>
                <a:ahLst/>
                <a:cxnLst>
                  <a:cxn ang="0">
                    <a:pos x="T0" y="T1"/>
                  </a:cxn>
                  <a:cxn ang="0">
                    <a:pos x="T2" y="T3"/>
                  </a:cxn>
                  <a:cxn ang="0">
                    <a:pos x="T4" y="T5"/>
                  </a:cxn>
                  <a:cxn ang="0">
                    <a:pos x="T6" y="T7"/>
                  </a:cxn>
                  <a:cxn ang="0">
                    <a:pos x="T8" y="T9"/>
                  </a:cxn>
                </a:cxnLst>
                <a:rect l="0" t="0" r="r" b="b"/>
                <a:pathLst>
                  <a:path w="50" h="50">
                    <a:moveTo>
                      <a:pt x="25" y="0"/>
                    </a:moveTo>
                    <a:lnTo>
                      <a:pt x="50" y="25"/>
                    </a:lnTo>
                    <a:lnTo>
                      <a:pt x="25" y="50"/>
                    </a:lnTo>
                    <a:lnTo>
                      <a:pt x="0" y="25"/>
                    </a:lnTo>
                    <a:lnTo>
                      <a:pt x="25" y="0"/>
                    </a:lnTo>
                  </a:path>
                </a:pathLst>
              </a:custGeom>
              <a:solidFill>
                <a:srgbClr val="444444"/>
              </a:solidFill>
              <a:ln w="1">
                <a:solidFill>
                  <a:srgbClr val="444444"/>
                </a:solidFill>
                <a:round/>
                <a:headEnd/>
                <a:tailEnd/>
              </a:ln>
            </p:spPr>
            <p:txBody>
              <a:bodyPr vert="horz" wrap="square" lIns="91440" tIns="45720" rIns="91440" bIns="45720" numCol="1" anchor="t" anchorCtr="0" compatLnSpc="1">
                <a:prstTxWarp prst="textNoShape">
                  <a:avLst/>
                </a:prstTxWarp>
              </a:bodyPr>
              <a:lstStyle/>
              <a:p>
                <a:endParaRPr lang="en-NZ">
                  <a:latin typeface="+mj-lt"/>
                </a:endParaRPr>
              </a:p>
            </p:txBody>
          </p:sp>
        </p:grpSp>
        <p:sp>
          <p:nvSpPr>
            <p:cNvPr id="90" name="Freeform 50"/>
            <p:cNvSpPr>
              <a:spLocks noChangeArrowheads="1"/>
            </p:cNvSpPr>
            <p:nvPr/>
          </p:nvSpPr>
          <p:spPr bwMode="auto">
            <a:xfrm>
              <a:off x="13858368" y="1657350"/>
              <a:ext cx="0" cy="419100"/>
            </a:xfrm>
            <a:custGeom>
              <a:avLst/>
              <a:gdLst>
                <a:gd name="T0" fmla="*/ 44 h 44"/>
                <a:gd name="T1" fmla="*/ 0 h 44"/>
              </a:gdLst>
              <a:ahLst/>
              <a:cxnLst>
                <a:cxn ang="0">
                  <a:pos x="0" y="T0"/>
                </a:cxn>
                <a:cxn ang="0">
                  <a:pos x="0" y="T1"/>
                </a:cxn>
              </a:cxnLst>
              <a:rect l="0" t="0" r="r" b="b"/>
              <a:pathLst>
                <a:path h="44">
                  <a:moveTo>
                    <a:pt x="0" y="44"/>
                  </a:moveTo>
                  <a:lnTo>
                    <a:pt x="0" y="0"/>
                  </a:lnTo>
                </a:path>
              </a:pathLst>
            </a:custGeom>
            <a:solidFill>
              <a:srgbClr val="FFFFFF"/>
            </a:solidFill>
            <a:ln w="1">
              <a:solidFill>
                <a:srgbClr val="848484"/>
              </a:solidFill>
              <a:prstDash val="solid"/>
              <a:round/>
              <a:headEnd/>
              <a:tailEnd/>
            </a:ln>
          </p:spPr>
          <p:txBody>
            <a:bodyPr vert="horz" wrap="square" lIns="91440" tIns="45720" rIns="91440" bIns="45720" numCol="1" anchor="t" anchorCtr="0" compatLnSpc="1">
              <a:prstTxWarp prst="textNoShape">
                <a:avLst/>
              </a:prstTxWarp>
            </a:bodyPr>
            <a:lstStyle/>
            <a:p>
              <a:endParaRPr lang="en-NZ">
                <a:latin typeface="+mj-lt"/>
              </a:endParaRPr>
            </a:p>
          </p:txBody>
        </p:sp>
        <p:sp>
          <p:nvSpPr>
            <p:cNvPr id="91" name="Rectangle 49" descr="Client Meeting 1&#10;Wed 28/02/18"/>
            <p:cNvSpPr>
              <a:spLocks noChangeArrowheads="1"/>
            </p:cNvSpPr>
            <p:nvPr/>
          </p:nvSpPr>
          <p:spPr bwMode="auto">
            <a:xfrm>
              <a:off x="13209125" y="1295400"/>
              <a:ext cx="1310736" cy="36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444444"/>
                  </a:solidFill>
                  <a:effectLst/>
                  <a:latin typeface="+mj-lt"/>
                </a:rPr>
                <a:t>Client Meeting 1</a:t>
              </a:r>
              <a:endParaRPr kumimoji="0" lang="en-US" altLang="en-US" sz="1800" b="0" i="0" u="none" strike="noStrike" cap="none" normalizeH="0" baseline="0" dirty="0">
                <a:ln>
                  <a:noFill/>
                </a:ln>
                <a:solidFill>
                  <a:schemeClr val="tx1"/>
                </a:solidFill>
                <a:effectLst/>
                <a:latin typeface="+mj-lt"/>
              </a:endParaRPr>
            </a:p>
          </p:txBody>
        </p:sp>
        <p:grpSp>
          <p:nvGrpSpPr>
            <p:cNvPr id="92" name="Group 46"/>
            <p:cNvGrpSpPr>
              <a:grpSpLocks/>
            </p:cNvGrpSpPr>
            <p:nvPr/>
          </p:nvGrpSpPr>
          <p:grpSpPr bwMode="auto">
            <a:xfrm>
              <a:off x="19089064" y="2038350"/>
              <a:ext cx="220498" cy="171450"/>
              <a:chOff x="0" y="0"/>
              <a:chExt cx="100" cy="100"/>
            </a:xfrm>
          </p:grpSpPr>
          <p:sp>
            <p:nvSpPr>
              <p:cNvPr id="137" name="Freeform 48"/>
              <p:cNvSpPr>
                <a:spLocks noChangeArrowheads="1"/>
              </p:cNvSpPr>
              <p:nvPr/>
            </p:nvSpPr>
            <p:spPr bwMode="auto">
              <a:xfrm>
                <a:off x="0" y="0"/>
                <a:ext cx="100" cy="100"/>
              </a:xfrm>
              <a:custGeom>
                <a:avLst/>
                <a:gdLst>
                  <a:gd name="T0" fmla="*/ 50 w 100"/>
                  <a:gd name="T1" fmla="*/ 0 h 100"/>
                  <a:gd name="T2" fmla="*/ 100 w 100"/>
                  <a:gd name="T3" fmla="*/ 50 h 100"/>
                  <a:gd name="T4" fmla="*/ 50 w 100"/>
                  <a:gd name="T5" fmla="*/ 100 h 100"/>
                  <a:gd name="T6" fmla="*/ 0 w 100"/>
                  <a:gd name="T7" fmla="*/ 50 h 100"/>
                  <a:gd name="T8" fmla="*/ 50 w 100"/>
                  <a:gd name="T9" fmla="*/ 0 h 100"/>
                </a:gdLst>
                <a:ahLst/>
                <a:cxnLst>
                  <a:cxn ang="0">
                    <a:pos x="T0" y="T1"/>
                  </a:cxn>
                  <a:cxn ang="0">
                    <a:pos x="T2" y="T3"/>
                  </a:cxn>
                  <a:cxn ang="0">
                    <a:pos x="T4" y="T5"/>
                  </a:cxn>
                  <a:cxn ang="0">
                    <a:pos x="T6" y="T7"/>
                  </a:cxn>
                  <a:cxn ang="0">
                    <a:pos x="T8" y="T9"/>
                  </a:cxn>
                </a:cxnLst>
                <a:rect l="0" t="0" r="r" b="b"/>
                <a:pathLst>
                  <a:path w="100" h="100">
                    <a:moveTo>
                      <a:pt x="50" y="0"/>
                    </a:moveTo>
                    <a:lnTo>
                      <a:pt x="100" y="50"/>
                    </a:lnTo>
                    <a:lnTo>
                      <a:pt x="50" y="100"/>
                    </a:lnTo>
                    <a:lnTo>
                      <a:pt x="0" y="50"/>
                    </a:lnTo>
                    <a:lnTo>
                      <a:pt x="50" y="0"/>
                    </a:ln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NZ">
                  <a:latin typeface="+mj-lt"/>
                </a:endParaRPr>
              </a:p>
            </p:txBody>
          </p:sp>
          <p:sp>
            <p:nvSpPr>
              <p:cNvPr id="138" name="Freeform 47"/>
              <p:cNvSpPr>
                <a:spLocks noChangeArrowheads="1"/>
              </p:cNvSpPr>
              <p:nvPr/>
            </p:nvSpPr>
            <p:spPr bwMode="auto">
              <a:xfrm>
                <a:off x="25" y="25"/>
                <a:ext cx="50" cy="50"/>
              </a:xfrm>
              <a:custGeom>
                <a:avLst/>
                <a:gdLst>
                  <a:gd name="T0" fmla="*/ 25 w 50"/>
                  <a:gd name="T1" fmla="*/ 0 h 50"/>
                  <a:gd name="T2" fmla="*/ 50 w 50"/>
                  <a:gd name="T3" fmla="*/ 25 h 50"/>
                  <a:gd name="T4" fmla="*/ 25 w 50"/>
                  <a:gd name="T5" fmla="*/ 50 h 50"/>
                  <a:gd name="T6" fmla="*/ 0 w 50"/>
                  <a:gd name="T7" fmla="*/ 25 h 50"/>
                  <a:gd name="T8" fmla="*/ 25 w 50"/>
                  <a:gd name="T9" fmla="*/ 0 h 50"/>
                </a:gdLst>
                <a:ahLst/>
                <a:cxnLst>
                  <a:cxn ang="0">
                    <a:pos x="T0" y="T1"/>
                  </a:cxn>
                  <a:cxn ang="0">
                    <a:pos x="T2" y="T3"/>
                  </a:cxn>
                  <a:cxn ang="0">
                    <a:pos x="T4" y="T5"/>
                  </a:cxn>
                  <a:cxn ang="0">
                    <a:pos x="T6" y="T7"/>
                  </a:cxn>
                  <a:cxn ang="0">
                    <a:pos x="T8" y="T9"/>
                  </a:cxn>
                </a:cxnLst>
                <a:rect l="0" t="0" r="r" b="b"/>
                <a:pathLst>
                  <a:path w="50" h="50">
                    <a:moveTo>
                      <a:pt x="25" y="0"/>
                    </a:moveTo>
                    <a:lnTo>
                      <a:pt x="50" y="25"/>
                    </a:lnTo>
                    <a:lnTo>
                      <a:pt x="25" y="50"/>
                    </a:lnTo>
                    <a:lnTo>
                      <a:pt x="0" y="25"/>
                    </a:lnTo>
                    <a:lnTo>
                      <a:pt x="25" y="0"/>
                    </a:lnTo>
                  </a:path>
                </a:pathLst>
              </a:custGeom>
              <a:solidFill>
                <a:srgbClr val="444444"/>
              </a:solidFill>
              <a:ln w="1">
                <a:solidFill>
                  <a:srgbClr val="444444"/>
                </a:solidFill>
                <a:round/>
                <a:headEnd/>
                <a:tailEnd/>
              </a:ln>
            </p:spPr>
            <p:txBody>
              <a:bodyPr vert="horz" wrap="square" lIns="91440" tIns="45720" rIns="91440" bIns="45720" numCol="1" anchor="t" anchorCtr="0" compatLnSpc="1">
                <a:prstTxWarp prst="textNoShape">
                  <a:avLst/>
                </a:prstTxWarp>
              </a:bodyPr>
              <a:lstStyle/>
              <a:p>
                <a:endParaRPr lang="en-NZ">
                  <a:latin typeface="+mj-lt"/>
                </a:endParaRPr>
              </a:p>
            </p:txBody>
          </p:sp>
        </p:grpSp>
        <p:sp>
          <p:nvSpPr>
            <p:cNvPr id="93" name="Freeform 45"/>
            <p:cNvSpPr>
              <a:spLocks noChangeArrowheads="1"/>
            </p:cNvSpPr>
            <p:nvPr/>
          </p:nvSpPr>
          <p:spPr bwMode="auto">
            <a:xfrm>
              <a:off x="19199313" y="1657350"/>
              <a:ext cx="0" cy="419100"/>
            </a:xfrm>
            <a:custGeom>
              <a:avLst/>
              <a:gdLst>
                <a:gd name="T0" fmla="*/ 44 h 44"/>
                <a:gd name="T1" fmla="*/ 0 h 44"/>
              </a:gdLst>
              <a:ahLst/>
              <a:cxnLst>
                <a:cxn ang="0">
                  <a:pos x="0" y="T0"/>
                </a:cxn>
                <a:cxn ang="0">
                  <a:pos x="0" y="T1"/>
                </a:cxn>
              </a:cxnLst>
              <a:rect l="0" t="0" r="r" b="b"/>
              <a:pathLst>
                <a:path h="44">
                  <a:moveTo>
                    <a:pt x="0" y="44"/>
                  </a:moveTo>
                  <a:lnTo>
                    <a:pt x="0" y="0"/>
                  </a:lnTo>
                </a:path>
              </a:pathLst>
            </a:custGeom>
            <a:solidFill>
              <a:srgbClr val="FFFFFF"/>
            </a:solidFill>
            <a:ln w="1">
              <a:solidFill>
                <a:srgbClr val="848484"/>
              </a:solidFill>
              <a:prstDash val="solid"/>
              <a:round/>
              <a:headEnd/>
              <a:tailEnd/>
            </a:ln>
          </p:spPr>
          <p:txBody>
            <a:bodyPr vert="horz" wrap="square" lIns="91440" tIns="45720" rIns="91440" bIns="45720" numCol="1" anchor="t" anchorCtr="0" compatLnSpc="1">
              <a:prstTxWarp prst="textNoShape">
                <a:avLst/>
              </a:prstTxWarp>
            </a:bodyPr>
            <a:lstStyle/>
            <a:p>
              <a:endParaRPr lang="en-NZ">
                <a:latin typeface="+mj-lt"/>
              </a:endParaRPr>
            </a:p>
          </p:txBody>
        </p:sp>
        <p:sp>
          <p:nvSpPr>
            <p:cNvPr id="94" name="Rectangle 44" descr="Client Meeting 4&#10;Wed 21/03/18"/>
            <p:cNvSpPr>
              <a:spLocks noChangeArrowheads="1"/>
            </p:cNvSpPr>
            <p:nvPr/>
          </p:nvSpPr>
          <p:spPr bwMode="auto">
            <a:xfrm>
              <a:off x="18550070" y="1295400"/>
              <a:ext cx="1310736" cy="36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444444"/>
                  </a:solidFill>
                  <a:effectLst/>
                  <a:latin typeface="+mj-lt"/>
                </a:rPr>
                <a:t>Client Meeting 4</a:t>
              </a:r>
              <a:endParaRPr kumimoji="0" lang="en-US" altLang="en-US" sz="1800" b="0" i="0" u="none" strike="noStrike" cap="none" normalizeH="0" baseline="0" dirty="0">
                <a:ln>
                  <a:noFill/>
                </a:ln>
                <a:solidFill>
                  <a:schemeClr val="tx1"/>
                </a:solidFill>
                <a:effectLst/>
                <a:latin typeface="+mj-lt"/>
              </a:endParaRPr>
            </a:p>
          </p:txBody>
        </p:sp>
        <p:grpSp>
          <p:nvGrpSpPr>
            <p:cNvPr id="95" name="Group 41"/>
            <p:cNvGrpSpPr>
              <a:grpSpLocks/>
            </p:cNvGrpSpPr>
            <p:nvPr/>
          </p:nvGrpSpPr>
          <p:grpSpPr bwMode="auto">
            <a:xfrm>
              <a:off x="15536601" y="2038350"/>
              <a:ext cx="220498" cy="171450"/>
              <a:chOff x="0" y="0"/>
              <a:chExt cx="100" cy="100"/>
            </a:xfrm>
          </p:grpSpPr>
          <p:sp>
            <p:nvSpPr>
              <p:cNvPr id="135" name="Freeform 43"/>
              <p:cNvSpPr>
                <a:spLocks noChangeArrowheads="1"/>
              </p:cNvSpPr>
              <p:nvPr/>
            </p:nvSpPr>
            <p:spPr bwMode="auto">
              <a:xfrm>
                <a:off x="0" y="0"/>
                <a:ext cx="100" cy="100"/>
              </a:xfrm>
              <a:custGeom>
                <a:avLst/>
                <a:gdLst>
                  <a:gd name="T0" fmla="*/ 50 w 100"/>
                  <a:gd name="T1" fmla="*/ 0 h 100"/>
                  <a:gd name="T2" fmla="*/ 100 w 100"/>
                  <a:gd name="T3" fmla="*/ 50 h 100"/>
                  <a:gd name="T4" fmla="*/ 50 w 100"/>
                  <a:gd name="T5" fmla="*/ 100 h 100"/>
                  <a:gd name="T6" fmla="*/ 0 w 100"/>
                  <a:gd name="T7" fmla="*/ 50 h 100"/>
                  <a:gd name="T8" fmla="*/ 50 w 100"/>
                  <a:gd name="T9" fmla="*/ 0 h 100"/>
                </a:gdLst>
                <a:ahLst/>
                <a:cxnLst>
                  <a:cxn ang="0">
                    <a:pos x="T0" y="T1"/>
                  </a:cxn>
                  <a:cxn ang="0">
                    <a:pos x="T2" y="T3"/>
                  </a:cxn>
                  <a:cxn ang="0">
                    <a:pos x="T4" y="T5"/>
                  </a:cxn>
                  <a:cxn ang="0">
                    <a:pos x="T6" y="T7"/>
                  </a:cxn>
                  <a:cxn ang="0">
                    <a:pos x="T8" y="T9"/>
                  </a:cxn>
                </a:cxnLst>
                <a:rect l="0" t="0" r="r" b="b"/>
                <a:pathLst>
                  <a:path w="100" h="100">
                    <a:moveTo>
                      <a:pt x="50" y="0"/>
                    </a:moveTo>
                    <a:lnTo>
                      <a:pt x="100" y="50"/>
                    </a:lnTo>
                    <a:lnTo>
                      <a:pt x="50" y="100"/>
                    </a:lnTo>
                    <a:lnTo>
                      <a:pt x="0" y="50"/>
                    </a:lnTo>
                    <a:lnTo>
                      <a:pt x="50" y="0"/>
                    </a:ln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NZ">
                  <a:latin typeface="+mj-lt"/>
                </a:endParaRPr>
              </a:p>
            </p:txBody>
          </p:sp>
          <p:sp>
            <p:nvSpPr>
              <p:cNvPr id="136" name="Freeform 42"/>
              <p:cNvSpPr>
                <a:spLocks noChangeArrowheads="1"/>
              </p:cNvSpPr>
              <p:nvPr/>
            </p:nvSpPr>
            <p:spPr bwMode="auto">
              <a:xfrm>
                <a:off x="25" y="25"/>
                <a:ext cx="50" cy="50"/>
              </a:xfrm>
              <a:custGeom>
                <a:avLst/>
                <a:gdLst>
                  <a:gd name="T0" fmla="*/ 25 w 50"/>
                  <a:gd name="T1" fmla="*/ 0 h 50"/>
                  <a:gd name="T2" fmla="*/ 50 w 50"/>
                  <a:gd name="T3" fmla="*/ 25 h 50"/>
                  <a:gd name="T4" fmla="*/ 25 w 50"/>
                  <a:gd name="T5" fmla="*/ 50 h 50"/>
                  <a:gd name="T6" fmla="*/ 0 w 50"/>
                  <a:gd name="T7" fmla="*/ 25 h 50"/>
                  <a:gd name="T8" fmla="*/ 25 w 50"/>
                  <a:gd name="T9" fmla="*/ 0 h 50"/>
                </a:gdLst>
                <a:ahLst/>
                <a:cxnLst>
                  <a:cxn ang="0">
                    <a:pos x="T0" y="T1"/>
                  </a:cxn>
                  <a:cxn ang="0">
                    <a:pos x="T2" y="T3"/>
                  </a:cxn>
                  <a:cxn ang="0">
                    <a:pos x="T4" y="T5"/>
                  </a:cxn>
                  <a:cxn ang="0">
                    <a:pos x="T6" y="T7"/>
                  </a:cxn>
                  <a:cxn ang="0">
                    <a:pos x="T8" y="T9"/>
                  </a:cxn>
                </a:cxnLst>
                <a:rect l="0" t="0" r="r" b="b"/>
                <a:pathLst>
                  <a:path w="50" h="50">
                    <a:moveTo>
                      <a:pt x="25" y="0"/>
                    </a:moveTo>
                    <a:lnTo>
                      <a:pt x="50" y="25"/>
                    </a:lnTo>
                    <a:lnTo>
                      <a:pt x="25" y="50"/>
                    </a:lnTo>
                    <a:lnTo>
                      <a:pt x="0" y="25"/>
                    </a:lnTo>
                    <a:lnTo>
                      <a:pt x="25" y="0"/>
                    </a:lnTo>
                  </a:path>
                </a:pathLst>
              </a:custGeom>
              <a:solidFill>
                <a:srgbClr val="444444"/>
              </a:solidFill>
              <a:ln w="1">
                <a:solidFill>
                  <a:srgbClr val="444444"/>
                </a:solidFill>
                <a:round/>
                <a:headEnd/>
                <a:tailEnd/>
              </a:ln>
            </p:spPr>
            <p:txBody>
              <a:bodyPr vert="horz" wrap="square" lIns="91440" tIns="45720" rIns="91440" bIns="45720" numCol="1" anchor="t" anchorCtr="0" compatLnSpc="1">
                <a:prstTxWarp prst="textNoShape">
                  <a:avLst/>
                </a:prstTxWarp>
              </a:bodyPr>
              <a:lstStyle/>
              <a:p>
                <a:endParaRPr lang="en-NZ">
                  <a:latin typeface="+mj-lt"/>
                </a:endParaRPr>
              </a:p>
            </p:txBody>
          </p:sp>
        </p:grpSp>
        <p:sp>
          <p:nvSpPr>
            <p:cNvPr id="96" name="Freeform 40"/>
            <p:cNvSpPr>
              <a:spLocks noChangeArrowheads="1"/>
            </p:cNvSpPr>
            <p:nvPr/>
          </p:nvSpPr>
          <p:spPr bwMode="auto">
            <a:xfrm>
              <a:off x="15646850" y="1657350"/>
              <a:ext cx="0" cy="419100"/>
            </a:xfrm>
            <a:custGeom>
              <a:avLst/>
              <a:gdLst>
                <a:gd name="T0" fmla="*/ 44 h 44"/>
                <a:gd name="T1" fmla="*/ 0 h 44"/>
              </a:gdLst>
              <a:ahLst/>
              <a:cxnLst>
                <a:cxn ang="0">
                  <a:pos x="0" y="T0"/>
                </a:cxn>
                <a:cxn ang="0">
                  <a:pos x="0" y="T1"/>
                </a:cxn>
              </a:cxnLst>
              <a:rect l="0" t="0" r="r" b="b"/>
              <a:pathLst>
                <a:path h="44">
                  <a:moveTo>
                    <a:pt x="0" y="44"/>
                  </a:moveTo>
                  <a:lnTo>
                    <a:pt x="0" y="0"/>
                  </a:lnTo>
                </a:path>
              </a:pathLst>
            </a:custGeom>
            <a:solidFill>
              <a:srgbClr val="FFFFFF"/>
            </a:solidFill>
            <a:ln w="1">
              <a:solidFill>
                <a:srgbClr val="848484"/>
              </a:solidFill>
              <a:prstDash val="solid"/>
              <a:round/>
              <a:headEnd/>
              <a:tailEnd/>
            </a:ln>
          </p:spPr>
          <p:txBody>
            <a:bodyPr vert="horz" wrap="square" lIns="91440" tIns="45720" rIns="91440" bIns="45720" numCol="1" anchor="t" anchorCtr="0" compatLnSpc="1">
              <a:prstTxWarp prst="textNoShape">
                <a:avLst/>
              </a:prstTxWarp>
            </a:bodyPr>
            <a:lstStyle/>
            <a:p>
              <a:endParaRPr lang="en-NZ">
                <a:latin typeface="+mj-lt"/>
              </a:endParaRPr>
            </a:p>
          </p:txBody>
        </p:sp>
        <p:sp>
          <p:nvSpPr>
            <p:cNvPr id="97" name="Rectangle 39" descr="Client Meeting 2&#10;Wed 7/03/18"/>
            <p:cNvSpPr>
              <a:spLocks noChangeArrowheads="1"/>
            </p:cNvSpPr>
            <p:nvPr/>
          </p:nvSpPr>
          <p:spPr bwMode="auto">
            <a:xfrm>
              <a:off x="14997607" y="1295400"/>
              <a:ext cx="1310736" cy="36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444444"/>
                  </a:solidFill>
                  <a:effectLst/>
                  <a:latin typeface="+mj-lt"/>
                </a:rPr>
                <a:t>Client Meeting 2</a:t>
              </a:r>
              <a:endParaRPr kumimoji="0" lang="en-US" altLang="en-US" sz="1800" b="0" i="0" u="none" strike="noStrike" cap="none" normalizeH="0" baseline="0" dirty="0">
                <a:ln>
                  <a:noFill/>
                </a:ln>
                <a:solidFill>
                  <a:schemeClr val="tx1"/>
                </a:solidFill>
                <a:effectLst/>
                <a:latin typeface="+mj-lt"/>
              </a:endParaRPr>
            </a:p>
          </p:txBody>
        </p:sp>
        <p:grpSp>
          <p:nvGrpSpPr>
            <p:cNvPr id="98" name="Group 36"/>
            <p:cNvGrpSpPr>
              <a:grpSpLocks/>
            </p:cNvGrpSpPr>
            <p:nvPr/>
          </p:nvGrpSpPr>
          <p:grpSpPr bwMode="auto">
            <a:xfrm>
              <a:off x="17312833" y="2038350"/>
              <a:ext cx="220498" cy="171450"/>
              <a:chOff x="0" y="0"/>
              <a:chExt cx="100" cy="100"/>
            </a:xfrm>
          </p:grpSpPr>
          <p:sp>
            <p:nvSpPr>
              <p:cNvPr id="133" name="Freeform 38"/>
              <p:cNvSpPr>
                <a:spLocks noChangeArrowheads="1"/>
              </p:cNvSpPr>
              <p:nvPr/>
            </p:nvSpPr>
            <p:spPr bwMode="auto">
              <a:xfrm>
                <a:off x="0" y="0"/>
                <a:ext cx="100" cy="100"/>
              </a:xfrm>
              <a:custGeom>
                <a:avLst/>
                <a:gdLst>
                  <a:gd name="T0" fmla="*/ 50 w 100"/>
                  <a:gd name="T1" fmla="*/ 0 h 100"/>
                  <a:gd name="T2" fmla="*/ 100 w 100"/>
                  <a:gd name="T3" fmla="*/ 50 h 100"/>
                  <a:gd name="T4" fmla="*/ 50 w 100"/>
                  <a:gd name="T5" fmla="*/ 100 h 100"/>
                  <a:gd name="T6" fmla="*/ 0 w 100"/>
                  <a:gd name="T7" fmla="*/ 50 h 100"/>
                  <a:gd name="T8" fmla="*/ 50 w 100"/>
                  <a:gd name="T9" fmla="*/ 0 h 100"/>
                </a:gdLst>
                <a:ahLst/>
                <a:cxnLst>
                  <a:cxn ang="0">
                    <a:pos x="T0" y="T1"/>
                  </a:cxn>
                  <a:cxn ang="0">
                    <a:pos x="T2" y="T3"/>
                  </a:cxn>
                  <a:cxn ang="0">
                    <a:pos x="T4" y="T5"/>
                  </a:cxn>
                  <a:cxn ang="0">
                    <a:pos x="T6" y="T7"/>
                  </a:cxn>
                  <a:cxn ang="0">
                    <a:pos x="T8" y="T9"/>
                  </a:cxn>
                </a:cxnLst>
                <a:rect l="0" t="0" r="r" b="b"/>
                <a:pathLst>
                  <a:path w="100" h="100">
                    <a:moveTo>
                      <a:pt x="50" y="0"/>
                    </a:moveTo>
                    <a:lnTo>
                      <a:pt x="100" y="50"/>
                    </a:lnTo>
                    <a:lnTo>
                      <a:pt x="50" y="100"/>
                    </a:lnTo>
                    <a:lnTo>
                      <a:pt x="0" y="50"/>
                    </a:lnTo>
                    <a:lnTo>
                      <a:pt x="50" y="0"/>
                    </a:ln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NZ">
                  <a:latin typeface="+mj-lt"/>
                </a:endParaRPr>
              </a:p>
            </p:txBody>
          </p:sp>
          <p:sp>
            <p:nvSpPr>
              <p:cNvPr id="134" name="Freeform 37"/>
              <p:cNvSpPr>
                <a:spLocks noChangeArrowheads="1"/>
              </p:cNvSpPr>
              <p:nvPr/>
            </p:nvSpPr>
            <p:spPr bwMode="auto">
              <a:xfrm>
                <a:off x="25" y="25"/>
                <a:ext cx="50" cy="50"/>
              </a:xfrm>
              <a:custGeom>
                <a:avLst/>
                <a:gdLst>
                  <a:gd name="T0" fmla="*/ 25 w 50"/>
                  <a:gd name="T1" fmla="*/ 0 h 50"/>
                  <a:gd name="T2" fmla="*/ 50 w 50"/>
                  <a:gd name="T3" fmla="*/ 25 h 50"/>
                  <a:gd name="T4" fmla="*/ 25 w 50"/>
                  <a:gd name="T5" fmla="*/ 50 h 50"/>
                  <a:gd name="T6" fmla="*/ 0 w 50"/>
                  <a:gd name="T7" fmla="*/ 25 h 50"/>
                  <a:gd name="T8" fmla="*/ 25 w 50"/>
                  <a:gd name="T9" fmla="*/ 0 h 50"/>
                </a:gdLst>
                <a:ahLst/>
                <a:cxnLst>
                  <a:cxn ang="0">
                    <a:pos x="T0" y="T1"/>
                  </a:cxn>
                  <a:cxn ang="0">
                    <a:pos x="T2" y="T3"/>
                  </a:cxn>
                  <a:cxn ang="0">
                    <a:pos x="T4" y="T5"/>
                  </a:cxn>
                  <a:cxn ang="0">
                    <a:pos x="T6" y="T7"/>
                  </a:cxn>
                  <a:cxn ang="0">
                    <a:pos x="T8" y="T9"/>
                  </a:cxn>
                </a:cxnLst>
                <a:rect l="0" t="0" r="r" b="b"/>
                <a:pathLst>
                  <a:path w="50" h="50">
                    <a:moveTo>
                      <a:pt x="25" y="0"/>
                    </a:moveTo>
                    <a:lnTo>
                      <a:pt x="50" y="25"/>
                    </a:lnTo>
                    <a:lnTo>
                      <a:pt x="25" y="50"/>
                    </a:lnTo>
                    <a:lnTo>
                      <a:pt x="0" y="25"/>
                    </a:lnTo>
                    <a:lnTo>
                      <a:pt x="25" y="0"/>
                    </a:lnTo>
                  </a:path>
                </a:pathLst>
              </a:custGeom>
              <a:solidFill>
                <a:srgbClr val="444444"/>
              </a:solidFill>
              <a:ln w="1">
                <a:solidFill>
                  <a:srgbClr val="444444"/>
                </a:solidFill>
                <a:round/>
                <a:headEnd/>
                <a:tailEnd/>
              </a:ln>
            </p:spPr>
            <p:txBody>
              <a:bodyPr vert="horz" wrap="square" lIns="91440" tIns="45720" rIns="91440" bIns="45720" numCol="1" anchor="t" anchorCtr="0" compatLnSpc="1">
                <a:prstTxWarp prst="textNoShape">
                  <a:avLst/>
                </a:prstTxWarp>
              </a:bodyPr>
              <a:lstStyle/>
              <a:p>
                <a:endParaRPr lang="en-NZ">
                  <a:latin typeface="+mj-lt"/>
                </a:endParaRPr>
              </a:p>
            </p:txBody>
          </p:sp>
        </p:grpSp>
        <p:sp>
          <p:nvSpPr>
            <p:cNvPr id="99" name="Freeform 35"/>
            <p:cNvSpPr>
              <a:spLocks noChangeArrowheads="1"/>
            </p:cNvSpPr>
            <p:nvPr/>
          </p:nvSpPr>
          <p:spPr bwMode="auto">
            <a:xfrm>
              <a:off x="17423081" y="1657350"/>
              <a:ext cx="0" cy="419100"/>
            </a:xfrm>
            <a:custGeom>
              <a:avLst/>
              <a:gdLst>
                <a:gd name="T0" fmla="*/ 44 h 44"/>
                <a:gd name="T1" fmla="*/ 0 h 44"/>
              </a:gdLst>
              <a:ahLst/>
              <a:cxnLst>
                <a:cxn ang="0">
                  <a:pos x="0" y="T0"/>
                </a:cxn>
                <a:cxn ang="0">
                  <a:pos x="0" y="T1"/>
                </a:cxn>
              </a:cxnLst>
              <a:rect l="0" t="0" r="r" b="b"/>
              <a:pathLst>
                <a:path h="44">
                  <a:moveTo>
                    <a:pt x="0" y="44"/>
                  </a:moveTo>
                  <a:lnTo>
                    <a:pt x="0" y="0"/>
                  </a:lnTo>
                </a:path>
              </a:pathLst>
            </a:custGeom>
            <a:solidFill>
              <a:srgbClr val="FFFFFF"/>
            </a:solidFill>
            <a:ln w="1">
              <a:solidFill>
                <a:srgbClr val="848484"/>
              </a:solidFill>
              <a:prstDash val="solid"/>
              <a:round/>
              <a:headEnd/>
              <a:tailEnd/>
            </a:ln>
          </p:spPr>
          <p:txBody>
            <a:bodyPr vert="horz" wrap="square" lIns="91440" tIns="45720" rIns="91440" bIns="45720" numCol="1" anchor="t" anchorCtr="0" compatLnSpc="1">
              <a:prstTxWarp prst="textNoShape">
                <a:avLst/>
              </a:prstTxWarp>
            </a:bodyPr>
            <a:lstStyle/>
            <a:p>
              <a:endParaRPr lang="en-NZ">
                <a:latin typeface="+mj-lt"/>
              </a:endParaRPr>
            </a:p>
          </p:txBody>
        </p:sp>
        <p:sp>
          <p:nvSpPr>
            <p:cNvPr id="100" name="Rectangle 34" descr="Client Meeting 3&#10;Wed 14/03/18"/>
            <p:cNvSpPr>
              <a:spLocks noChangeArrowheads="1"/>
            </p:cNvSpPr>
            <p:nvPr/>
          </p:nvSpPr>
          <p:spPr bwMode="auto">
            <a:xfrm>
              <a:off x="16773838" y="1295400"/>
              <a:ext cx="1310736" cy="36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444444"/>
                  </a:solidFill>
                  <a:effectLst/>
                  <a:latin typeface="+mj-lt"/>
                </a:rPr>
                <a:t>Client Meeting 3</a:t>
              </a:r>
              <a:endParaRPr kumimoji="0" lang="en-US" altLang="en-US" sz="1800" b="0" i="0" u="none" strike="noStrike" cap="none" normalizeH="0" baseline="0" dirty="0">
                <a:ln>
                  <a:noFill/>
                </a:ln>
                <a:solidFill>
                  <a:schemeClr val="tx1"/>
                </a:solidFill>
                <a:effectLst/>
                <a:latin typeface="+mj-lt"/>
              </a:endParaRPr>
            </a:p>
          </p:txBody>
        </p:sp>
        <p:grpSp>
          <p:nvGrpSpPr>
            <p:cNvPr id="101" name="Group 31"/>
            <p:cNvGrpSpPr>
              <a:grpSpLocks/>
            </p:cNvGrpSpPr>
            <p:nvPr/>
          </p:nvGrpSpPr>
          <p:grpSpPr bwMode="auto">
            <a:xfrm>
              <a:off x="20865296" y="2038350"/>
              <a:ext cx="220498" cy="171450"/>
              <a:chOff x="0" y="0"/>
              <a:chExt cx="100" cy="100"/>
            </a:xfrm>
          </p:grpSpPr>
          <p:sp>
            <p:nvSpPr>
              <p:cNvPr id="131" name="Freeform 33"/>
              <p:cNvSpPr>
                <a:spLocks noChangeArrowheads="1"/>
              </p:cNvSpPr>
              <p:nvPr/>
            </p:nvSpPr>
            <p:spPr bwMode="auto">
              <a:xfrm>
                <a:off x="0" y="0"/>
                <a:ext cx="100" cy="100"/>
              </a:xfrm>
              <a:custGeom>
                <a:avLst/>
                <a:gdLst>
                  <a:gd name="T0" fmla="*/ 50 w 100"/>
                  <a:gd name="T1" fmla="*/ 0 h 100"/>
                  <a:gd name="T2" fmla="*/ 100 w 100"/>
                  <a:gd name="T3" fmla="*/ 50 h 100"/>
                  <a:gd name="T4" fmla="*/ 50 w 100"/>
                  <a:gd name="T5" fmla="*/ 100 h 100"/>
                  <a:gd name="T6" fmla="*/ 0 w 100"/>
                  <a:gd name="T7" fmla="*/ 50 h 100"/>
                  <a:gd name="T8" fmla="*/ 50 w 100"/>
                  <a:gd name="T9" fmla="*/ 0 h 100"/>
                </a:gdLst>
                <a:ahLst/>
                <a:cxnLst>
                  <a:cxn ang="0">
                    <a:pos x="T0" y="T1"/>
                  </a:cxn>
                  <a:cxn ang="0">
                    <a:pos x="T2" y="T3"/>
                  </a:cxn>
                  <a:cxn ang="0">
                    <a:pos x="T4" y="T5"/>
                  </a:cxn>
                  <a:cxn ang="0">
                    <a:pos x="T6" y="T7"/>
                  </a:cxn>
                  <a:cxn ang="0">
                    <a:pos x="T8" y="T9"/>
                  </a:cxn>
                </a:cxnLst>
                <a:rect l="0" t="0" r="r" b="b"/>
                <a:pathLst>
                  <a:path w="100" h="100">
                    <a:moveTo>
                      <a:pt x="50" y="0"/>
                    </a:moveTo>
                    <a:lnTo>
                      <a:pt x="100" y="50"/>
                    </a:lnTo>
                    <a:lnTo>
                      <a:pt x="50" y="100"/>
                    </a:lnTo>
                    <a:lnTo>
                      <a:pt x="0" y="50"/>
                    </a:lnTo>
                    <a:lnTo>
                      <a:pt x="50" y="0"/>
                    </a:ln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NZ">
                  <a:latin typeface="+mj-lt"/>
                </a:endParaRPr>
              </a:p>
            </p:txBody>
          </p:sp>
          <p:sp>
            <p:nvSpPr>
              <p:cNvPr id="132" name="Freeform 32"/>
              <p:cNvSpPr>
                <a:spLocks noChangeArrowheads="1"/>
              </p:cNvSpPr>
              <p:nvPr/>
            </p:nvSpPr>
            <p:spPr bwMode="auto">
              <a:xfrm>
                <a:off x="25" y="25"/>
                <a:ext cx="50" cy="50"/>
              </a:xfrm>
              <a:custGeom>
                <a:avLst/>
                <a:gdLst>
                  <a:gd name="T0" fmla="*/ 25 w 50"/>
                  <a:gd name="T1" fmla="*/ 0 h 50"/>
                  <a:gd name="T2" fmla="*/ 50 w 50"/>
                  <a:gd name="T3" fmla="*/ 25 h 50"/>
                  <a:gd name="T4" fmla="*/ 25 w 50"/>
                  <a:gd name="T5" fmla="*/ 50 h 50"/>
                  <a:gd name="T6" fmla="*/ 0 w 50"/>
                  <a:gd name="T7" fmla="*/ 25 h 50"/>
                  <a:gd name="T8" fmla="*/ 25 w 50"/>
                  <a:gd name="T9" fmla="*/ 0 h 50"/>
                </a:gdLst>
                <a:ahLst/>
                <a:cxnLst>
                  <a:cxn ang="0">
                    <a:pos x="T0" y="T1"/>
                  </a:cxn>
                  <a:cxn ang="0">
                    <a:pos x="T2" y="T3"/>
                  </a:cxn>
                  <a:cxn ang="0">
                    <a:pos x="T4" y="T5"/>
                  </a:cxn>
                  <a:cxn ang="0">
                    <a:pos x="T6" y="T7"/>
                  </a:cxn>
                  <a:cxn ang="0">
                    <a:pos x="T8" y="T9"/>
                  </a:cxn>
                </a:cxnLst>
                <a:rect l="0" t="0" r="r" b="b"/>
                <a:pathLst>
                  <a:path w="50" h="50">
                    <a:moveTo>
                      <a:pt x="25" y="0"/>
                    </a:moveTo>
                    <a:lnTo>
                      <a:pt x="50" y="25"/>
                    </a:lnTo>
                    <a:lnTo>
                      <a:pt x="25" y="50"/>
                    </a:lnTo>
                    <a:lnTo>
                      <a:pt x="0" y="25"/>
                    </a:lnTo>
                    <a:lnTo>
                      <a:pt x="25" y="0"/>
                    </a:lnTo>
                  </a:path>
                </a:pathLst>
              </a:custGeom>
              <a:solidFill>
                <a:srgbClr val="444444"/>
              </a:solidFill>
              <a:ln w="1">
                <a:solidFill>
                  <a:srgbClr val="444444"/>
                </a:solidFill>
                <a:round/>
                <a:headEnd/>
                <a:tailEnd/>
              </a:ln>
            </p:spPr>
            <p:txBody>
              <a:bodyPr vert="horz" wrap="square" lIns="91440" tIns="45720" rIns="91440" bIns="45720" numCol="1" anchor="t" anchorCtr="0" compatLnSpc="1">
                <a:prstTxWarp prst="textNoShape">
                  <a:avLst/>
                </a:prstTxWarp>
              </a:bodyPr>
              <a:lstStyle/>
              <a:p>
                <a:endParaRPr lang="en-NZ">
                  <a:latin typeface="+mj-lt"/>
                </a:endParaRPr>
              </a:p>
            </p:txBody>
          </p:sp>
        </p:grpSp>
        <p:sp>
          <p:nvSpPr>
            <p:cNvPr id="102" name="Freeform 30"/>
            <p:cNvSpPr>
              <a:spLocks noChangeArrowheads="1"/>
            </p:cNvSpPr>
            <p:nvPr/>
          </p:nvSpPr>
          <p:spPr bwMode="auto">
            <a:xfrm>
              <a:off x="20975544" y="1657350"/>
              <a:ext cx="0" cy="419100"/>
            </a:xfrm>
            <a:custGeom>
              <a:avLst/>
              <a:gdLst>
                <a:gd name="T0" fmla="*/ 44 h 44"/>
                <a:gd name="T1" fmla="*/ 0 h 44"/>
              </a:gdLst>
              <a:ahLst/>
              <a:cxnLst>
                <a:cxn ang="0">
                  <a:pos x="0" y="T0"/>
                </a:cxn>
                <a:cxn ang="0">
                  <a:pos x="0" y="T1"/>
                </a:cxn>
              </a:cxnLst>
              <a:rect l="0" t="0" r="r" b="b"/>
              <a:pathLst>
                <a:path h="44">
                  <a:moveTo>
                    <a:pt x="0" y="44"/>
                  </a:moveTo>
                  <a:lnTo>
                    <a:pt x="0" y="0"/>
                  </a:lnTo>
                </a:path>
              </a:pathLst>
            </a:custGeom>
            <a:solidFill>
              <a:srgbClr val="FFFFFF"/>
            </a:solidFill>
            <a:ln w="1">
              <a:solidFill>
                <a:srgbClr val="848484"/>
              </a:solidFill>
              <a:prstDash val="solid"/>
              <a:round/>
              <a:headEnd/>
              <a:tailEnd/>
            </a:ln>
          </p:spPr>
          <p:txBody>
            <a:bodyPr vert="horz" wrap="square" lIns="91440" tIns="45720" rIns="91440" bIns="45720" numCol="1" anchor="t" anchorCtr="0" compatLnSpc="1">
              <a:prstTxWarp prst="textNoShape">
                <a:avLst/>
              </a:prstTxWarp>
            </a:bodyPr>
            <a:lstStyle/>
            <a:p>
              <a:endParaRPr lang="en-NZ">
                <a:latin typeface="+mj-lt"/>
              </a:endParaRPr>
            </a:p>
          </p:txBody>
        </p:sp>
        <p:sp>
          <p:nvSpPr>
            <p:cNvPr id="103" name="Rectangle 29" descr="Client Meeting 5&#10;Wed 28/03/18"/>
            <p:cNvSpPr>
              <a:spLocks noChangeArrowheads="1"/>
            </p:cNvSpPr>
            <p:nvPr/>
          </p:nvSpPr>
          <p:spPr bwMode="auto">
            <a:xfrm>
              <a:off x="20326301" y="1295400"/>
              <a:ext cx="1310736" cy="36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444444"/>
                  </a:solidFill>
                  <a:effectLst/>
                  <a:latin typeface="+mj-lt"/>
                </a:rPr>
                <a:t>Client Meeting 5</a:t>
              </a:r>
              <a:endParaRPr kumimoji="0" lang="en-US" altLang="en-US" sz="1800" b="0" i="0" u="none" strike="noStrike" cap="none" normalizeH="0" baseline="0" dirty="0">
                <a:ln>
                  <a:noFill/>
                </a:ln>
                <a:solidFill>
                  <a:schemeClr val="tx1"/>
                </a:solidFill>
                <a:effectLst/>
                <a:latin typeface="+mj-lt"/>
              </a:endParaRPr>
            </a:p>
          </p:txBody>
        </p:sp>
        <p:grpSp>
          <p:nvGrpSpPr>
            <p:cNvPr id="104" name="Group 26"/>
            <p:cNvGrpSpPr>
              <a:grpSpLocks/>
            </p:cNvGrpSpPr>
            <p:nvPr/>
          </p:nvGrpSpPr>
          <p:grpSpPr bwMode="auto">
            <a:xfrm>
              <a:off x="22641527" y="2038350"/>
              <a:ext cx="220498" cy="171450"/>
              <a:chOff x="0" y="0"/>
              <a:chExt cx="100" cy="100"/>
            </a:xfrm>
          </p:grpSpPr>
          <p:sp>
            <p:nvSpPr>
              <p:cNvPr id="129" name="Freeform 28"/>
              <p:cNvSpPr>
                <a:spLocks noChangeArrowheads="1"/>
              </p:cNvSpPr>
              <p:nvPr/>
            </p:nvSpPr>
            <p:spPr bwMode="auto">
              <a:xfrm>
                <a:off x="0" y="0"/>
                <a:ext cx="100" cy="100"/>
              </a:xfrm>
              <a:custGeom>
                <a:avLst/>
                <a:gdLst>
                  <a:gd name="T0" fmla="*/ 50 w 100"/>
                  <a:gd name="T1" fmla="*/ 0 h 100"/>
                  <a:gd name="T2" fmla="*/ 100 w 100"/>
                  <a:gd name="T3" fmla="*/ 50 h 100"/>
                  <a:gd name="T4" fmla="*/ 50 w 100"/>
                  <a:gd name="T5" fmla="*/ 100 h 100"/>
                  <a:gd name="T6" fmla="*/ 0 w 100"/>
                  <a:gd name="T7" fmla="*/ 50 h 100"/>
                  <a:gd name="T8" fmla="*/ 50 w 100"/>
                  <a:gd name="T9" fmla="*/ 0 h 100"/>
                </a:gdLst>
                <a:ahLst/>
                <a:cxnLst>
                  <a:cxn ang="0">
                    <a:pos x="T0" y="T1"/>
                  </a:cxn>
                  <a:cxn ang="0">
                    <a:pos x="T2" y="T3"/>
                  </a:cxn>
                  <a:cxn ang="0">
                    <a:pos x="T4" y="T5"/>
                  </a:cxn>
                  <a:cxn ang="0">
                    <a:pos x="T6" y="T7"/>
                  </a:cxn>
                  <a:cxn ang="0">
                    <a:pos x="T8" y="T9"/>
                  </a:cxn>
                </a:cxnLst>
                <a:rect l="0" t="0" r="r" b="b"/>
                <a:pathLst>
                  <a:path w="100" h="100">
                    <a:moveTo>
                      <a:pt x="50" y="0"/>
                    </a:moveTo>
                    <a:lnTo>
                      <a:pt x="100" y="50"/>
                    </a:lnTo>
                    <a:lnTo>
                      <a:pt x="50" y="100"/>
                    </a:lnTo>
                    <a:lnTo>
                      <a:pt x="0" y="50"/>
                    </a:lnTo>
                    <a:lnTo>
                      <a:pt x="50" y="0"/>
                    </a:ln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NZ">
                  <a:latin typeface="+mj-lt"/>
                </a:endParaRPr>
              </a:p>
            </p:txBody>
          </p:sp>
          <p:sp>
            <p:nvSpPr>
              <p:cNvPr id="130" name="Freeform 27"/>
              <p:cNvSpPr>
                <a:spLocks noChangeArrowheads="1"/>
              </p:cNvSpPr>
              <p:nvPr/>
            </p:nvSpPr>
            <p:spPr bwMode="auto">
              <a:xfrm>
                <a:off x="25" y="25"/>
                <a:ext cx="50" cy="50"/>
              </a:xfrm>
              <a:custGeom>
                <a:avLst/>
                <a:gdLst>
                  <a:gd name="T0" fmla="*/ 25 w 50"/>
                  <a:gd name="T1" fmla="*/ 0 h 50"/>
                  <a:gd name="T2" fmla="*/ 50 w 50"/>
                  <a:gd name="T3" fmla="*/ 25 h 50"/>
                  <a:gd name="T4" fmla="*/ 25 w 50"/>
                  <a:gd name="T5" fmla="*/ 50 h 50"/>
                  <a:gd name="T6" fmla="*/ 0 w 50"/>
                  <a:gd name="T7" fmla="*/ 25 h 50"/>
                  <a:gd name="T8" fmla="*/ 25 w 50"/>
                  <a:gd name="T9" fmla="*/ 0 h 50"/>
                </a:gdLst>
                <a:ahLst/>
                <a:cxnLst>
                  <a:cxn ang="0">
                    <a:pos x="T0" y="T1"/>
                  </a:cxn>
                  <a:cxn ang="0">
                    <a:pos x="T2" y="T3"/>
                  </a:cxn>
                  <a:cxn ang="0">
                    <a:pos x="T4" y="T5"/>
                  </a:cxn>
                  <a:cxn ang="0">
                    <a:pos x="T6" y="T7"/>
                  </a:cxn>
                  <a:cxn ang="0">
                    <a:pos x="T8" y="T9"/>
                  </a:cxn>
                </a:cxnLst>
                <a:rect l="0" t="0" r="r" b="b"/>
                <a:pathLst>
                  <a:path w="50" h="50">
                    <a:moveTo>
                      <a:pt x="25" y="0"/>
                    </a:moveTo>
                    <a:lnTo>
                      <a:pt x="50" y="25"/>
                    </a:lnTo>
                    <a:lnTo>
                      <a:pt x="25" y="50"/>
                    </a:lnTo>
                    <a:lnTo>
                      <a:pt x="0" y="25"/>
                    </a:lnTo>
                    <a:lnTo>
                      <a:pt x="25" y="0"/>
                    </a:lnTo>
                  </a:path>
                </a:pathLst>
              </a:custGeom>
              <a:solidFill>
                <a:srgbClr val="444444"/>
              </a:solidFill>
              <a:ln w="1">
                <a:solidFill>
                  <a:srgbClr val="444444"/>
                </a:solidFill>
                <a:round/>
                <a:headEnd/>
                <a:tailEnd/>
              </a:ln>
            </p:spPr>
            <p:txBody>
              <a:bodyPr vert="horz" wrap="square" lIns="91440" tIns="45720" rIns="91440" bIns="45720" numCol="1" anchor="t" anchorCtr="0" compatLnSpc="1">
                <a:prstTxWarp prst="textNoShape">
                  <a:avLst/>
                </a:prstTxWarp>
              </a:bodyPr>
              <a:lstStyle/>
              <a:p>
                <a:endParaRPr lang="en-NZ">
                  <a:latin typeface="+mj-lt"/>
                </a:endParaRPr>
              </a:p>
            </p:txBody>
          </p:sp>
        </p:grpSp>
        <p:sp>
          <p:nvSpPr>
            <p:cNvPr id="105" name="Freeform 25"/>
            <p:cNvSpPr>
              <a:spLocks noChangeArrowheads="1"/>
            </p:cNvSpPr>
            <p:nvPr/>
          </p:nvSpPr>
          <p:spPr bwMode="auto">
            <a:xfrm>
              <a:off x="22751776" y="1657350"/>
              <a:ext cx="0" cy="419100"/>
            </a:xfrm>
            <a:custGeom>
              <a:avLst/>
              <a:gdLst>
                <a:gd name="T0" fmla="*/ 44 h 44"/>
                <a:gd name="T1" fmla="*/ 0 h 44"/>
              </a:gdLst>
              <a:ahLst/>
              <a:cxnLst>
                <a:cxn ang="0">
                  <a:pos x="0" y="T0"/>
                </a:cxn>
                <a:cxn ang="0">
                  <a:pos x="0" y="T1"/>
                </a:cxn>
              </a:cxnLst>
              <a:rect l="0" t="0" r="r" b="b"/>
              <a:pathLst>
                <a:path h="44">
                  <a:moveTo>
                    <a:pt x="0" y="44"/>
                  </a:moveTo>
                  <a:lnTo>
                    <a:pt x="0" y="0"/>
                  </a:lnTo>
                </a:path>
              </a:pathLst>
            </a:custGeom>
            <a:solidFill>
              <a:srgbClr val="FFFFFF"/>
            </a:solidFill>
            <a:ln w="1">
              <a:solidFill>
                <a:srgbClr val="848484"/>
              </a:solidFill>
              <a:prstDash val="solid"/>
              <a:round/>
              <a:headEnd/>
              <a:tailEnd/>
            </a:ln>
          </p:spPr>
          <p:txBody>
            <a:bodyPr vert="horz" wrap="square" lIns="91440" tIns="45720" rIns="91440" bIns="45720" numCol="1" anchor="t" anchorCtr="0" compatLnSpc="1">
              <a:prstTxWarp prst="textNoShape">
                <a:avLst/>
              </a:prstTxWarp>
            </a:bodyPr>
            <a:lstStyle/>
            <a:p>
              <a:endParaRPr lang="en-NZ">
                <a:latin typeface="+mj-lt"/>
              </a:endParaRPr>
            </a:p>
          </p:txBody>
        </p:sp>
        <p:sp>
          <p:nvSpPr>
            <p:cNvPr id="106" name="Rectangle 24" descr="Client Meeting 6&#10;Wed 4/04/18"/>
            <p:cNvSpPr>
              <a:spLocks noChangeArrowheads="1"/>
            </p:cNvSpPr>
            <p:nvPr/>
          </p:nvSpPr>
          <p:spPr bwMode="auto">
            <a:xfrm>
              <a:off x="22102533" y="1295400"/>
              <a:ext cx="1310736" cy="36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444444"/>
                  </a:solidFill>
                  <a:effectLst/>
                  <a:latin typeface="+mj-lt"/>
                </a:rPr>
                <a:t>Client Meeting 6</a:t>
              </a:r>
              <a:endParaRPr kumimoji="0" lang="en-US" altLang="en-US" sz="1800" b="0" i="0" u="none" strike="noStrike" cap="none" normalizeH="0" baseline="0" dirty="0">
                <a:ln>
                  <a:noFill/>
                </a:ln>
                <a:solidFill>
                  <a:schemeClr val="tx1"/>
                </a:solidFill>
                <a:effectLst/>
                <a:latin typeface="+mj-lt"/>
              </a:endParaRPr>
            </a:p>
          </p:txBody>
        </p:sp>
        <p:grpSp>
          <p:nvGrpSpPr>
            <p:cNvPr id="107" name="Group 21"/>
            <p:cNvGrpSpPr>
              <a:grpSpLocks/>
            </p:cNvGrpSpPr>
            <p:nvPr/>
          </p:nvGrpSpPr>
          <p:grpSpPr bwMode="auto">
            <a:xfrm>
              <a:off x="24417759" y="2038350"/>
              <a:ext cx="220498" cy="171450"/>
              <a:chOff x="0" y="0"/>
              <a:chExt cx="100" cy="100"/>
            </a:xfrm>
          </p:grpSpPr>
          <p:sp>
            <p:nvSpPr>
              <p:cNvPr id="127" name="Freeform 23"/>
              <p:cNvSpPr>
                <a:spLocks noChangeArrowheads="1"/>
              </p:cNvSpPr>
              <p:nvPr/>
            </p:nvSpPr>
            <p:spPr bwMode="auto">
              <a:xfrm>
                <a:off x="0" y="0"/>
                <a:ext cx="100" cy="100"/>
              </a:xfrm>
              <a:custGeom>
                <a:avLst/>
                <a:gdLst>
                  <a:gd name="T0" fmla="*/ 50 w 100"/>
                  <a:gd name="T1" fmla="*/ 0 h 100"/>
                  <a:gd name="T2" fmla="*/ 100 w 100"/>
                  <a:gd name="T3" fmla="*/ 50 h 100"/>
                  <a:gd name="T4" fmla="*/ 50 w 100"/>
                  <a:gd name="T5" fmla="*/ 100 h 100"/>
                  <a:gd name="T6" fmla="*/ 0 w 100"/>
                  <a:gd name="T7" fmla="*/ 50 h 100"/>
                  <a:gd name="T8" fmla="*/ 50 w 100"/>
                  <a:gd name="T9" fmla="*/ 0 h 100"/>
                </a:gdLst>
                <a:ahLst/>
                <a:cxnLst>
                  <a:cxn ang="0">
                    <a:pos x="T0" y="T1"/>
                  </a:cxn>
                  <a:cxn ang="0">
                    <a:pos x="T2" y="T3"/>
                  </a:cxn>
                  <a:cxn ang="0">
                    <a:pos x="T4" y="T5"/>
                  </a:cxn>
                  <a:cxn ang="0">
                    <a:pos x="T6" y="T7"/>
                  </a:cxn>
                  <a:cxn ang="0">
                    <a:pos x="T8" y="T9"/>
                  </a:cxn>
                </a:cxnLst>
                <a:rect l="0" t="0" r="r" b="b"/>
                <a:pathLst>
                  <a:path w="100" h="100">
                    <a:moveTo>
                      <a:pt x="50" y="0"/>
                    </a:moveTo>
                    <a:lnTo>
                      <a:pt x="100" y="50"/>
                    </a:lnTo>
                    <a:lnTo>
                      <a:pt x="50" y="100"/>
                    </a:lnTo>
                    <a:lnTo>
                      <a:pt x="0" y="50"/>
                    </a:lnTo>
                    <a:lnTo>
                      <a:pt x="50" y="0"/>
                    </a:ln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NZ">
                  <a:latin typeface="+mj-lt"/>
                </a:endParaRPr>
              </a:p>
            </p:txBody>
          </p:sp>
          <p:sp>
            <p:nvSpPr>
              <p:cNvPr id="128" name="Freeform 22"/>
              <p:cNvSpPr>
                <a:spLocks noChangeArrowheads="1"/>
              </p:cNvSpPr>
              <p:nvPr/>
            </p:nvSpPr>
            <p:spPr bwMode="auto">
              <a:xfrm>
                <a:off x="25" y="25"/>
                <a:ext cx="50" cy="50"/>
              </a:xfrm>
              <a:custGeom>
                <a:avLst/>
                <a:gdLst>
                  <a:gd name="T0" fmla="*/ 25 w 50"/>
                  <a:gd name="T1" fmla="*/ 0 h 50"/>
                  <a:gd name="T2" fmla="*/ 50 w 50"/>
                  <a:gd name="T3" fmla="*/ 25 h 50"/>
                  <a:gd name="T4" fmla="*/ 25 w 50"/>
                  <a:gd name="T5" fmla="*/ 50 h 50"/>
                  <a:gd name="T6" fmla="*/ 0 w 50"/>
                  <a:gd name="T7" fmla="*/ 25 h 50"/>
                  <a:gd name="T8" fmla="*/ 25 w 50"/>
                  <a:gd name="T9" fmla="*/ 0 h 50"/>
                </a:gdLst>
                <a:ahLst/>
                <a:cxnLst>
                  <a:cxn ang="0">
                    <a:pos x="T0" y="T1"/>
                  </a:cxn>
                  <a:cxn ang="0">
                    <a:pos x="T2" y="T3"/>
                  </a:cxn>
                  <a:cxn ang="0">
                    <a:pos x="T4" y="T5"/>
                  </a:cxn>
                  <a:cxn ang="0">
                    <a:pos x="T6" y="T7"/>
                  </a:cxn>
                  <a:cxn ang="0">
                    <a:pos x="T8" y="T9"/>
                  </a:cxn>
                </a:cxnLst>
                <a:rect l="0" t="0" r="r" b="b"/>
                <a:pathLst>
                  <a:path w="50" h="50">
                    <a:moveTo>
                      <a:pt x="25" y="0"/>
                    </a:moveTo>
                    <a:lnTo>
                      <a:pt x="50" y="25"/>
                    </a:lnTo>
                    <a:lnTo>
                      <a:pt x="25" y="50"/>
                    </a:lnTo>
                    <a:lnTo>
                      <a:pt x="0" y="25"/>
                    </a:lnTo>
                    <a:lnTo>
                      <a:pt x="25" y="0"/>
                    </a:lnTo>
                  </a:path>
                </a:pathLst>
              </a:custGeom>
              <a:solidFill>
                <a:srgbClr val="444444"/>
              </a:solidFill>
              <a:ln w="1">
                <a:solidFill>
                  <a:srgbClr val="444444"/>
                </a:solidFill>
                <a:round/>
                <a:headEnd/>
                <a:tailEnd/>
              </a:ln>
            </p:spPr>
            <p:txBody>
              <a:bodyPr vert="horz" wrap="square" lIns="91440" tIns="45720" rIns="91440" bIns="45720" numCol="1" anchor="t" anchorCtr="0" compatLnSpc="1">
                <a:prstTxWarp prst="textNoShape">
                  <a:avLst/>
                </a:prstTxWarp>
              </a:bodyPr>
              <a:lstStyle/>
              <a:p>
                <a:endParaRPr lang="en-NZ">
                  <a:latin typeface="+mj-lt"/>
                </a:endParaRPr>
              </a:p>
            </p:txBody>
          </p:sp>
        </p:grpSp>
        <p:sp>
          <p:nvSpPr>
            <p:cNvPr id="108" name="Freeform 20"/>
            <p:cNvSpPr>
              <a:spLocks noChangeArrowheads="1"/>
            </p:cNvSpPr>
            <p:nvPr/>
          </p:nvSpPr>
          <p:spPr bwMode="auto">
            <a:xfrm>
              <a:off x="24528008" y="1657350"/>
              <a:ext cx="0" cy="419100"/>
            </a:xfrm>
            <a:custGeom>
              <a:avLst/>
              <a:gdLst>
                <a:gd name="T0" fmla="*/ 44 h 44"/>
                <a:gd name="T1" fmla="*/ 0 h 44"/>
              </a:gdLst>
              <a:ahLst/>
              <a:cxnLst>
                <a:cxn ang="0">
                  <a:pos x="0" y="T0"/>
                </a:cxn>
                <a:cxn ang="0">
                  <a:pos x="0" y="T1"/>
                </a:cxn>
              </a:cxnLst>
              <a:rect l="0" t="0" r="r" b="b"/>
              <a:pathLst>
                <a:path h="44">
                  <a:moveTo>
                    <a:pt x="0" y="44"/>
                  </a:moveTo>
                  <a:lnTo>
                    <a:pt x="0" y="0"/>
                  </a:lnTo>
                </a:path>
              </a:pathLst>
            </a:custGeom>
            <a:solidFill>
              <a:srgbClr val="FFFFFF"/>
            </a:solidFill>
            <a:ln w="1">
              <a:solidFill>
                <a:srgbClr val="848484"/>
              </a:solidFill>
              <a:prstDash val="solid"/>
              <a:round/>
              <a:headEnd/>
              <a:tailEnd/>
            </a:ln>
          </p:spPr>
          <p:txBody>
            <a:bodyPr vert="horz" wrap="square" lIns="91440" tIns="45720" rIns="91440" bIns="45720" numCol="1" anchor="t" anchorCtr="0" compatLnSpc="1">
              <a:prstTxWarp prst="textNoShape">
                <a:avLst/>
              </a:prstTxWarp>
            </a:bodyPr>
            <a:lstStyle/>
            <a:p>
              <a:endParaRPr lang="en-NZ">
                <a:latin typeface="+mj-lt"/>
              </a:endParaRPr>
            </a:p>
          </p:txBody>
        </p:sp>
        <p:sp>
          <p:nvSpPr>
            <p:cNvPr id="109" name="Rectangle 19" descr="Client Meeting 7&#10;Wed 11/04/18"/>
            <p:cNvSpPr>
              <a:spLocks noChangeArrowheads="1"/>
            </p:cNvSpPr>
            <p:nvPr/>
          </p:nvSpPr>
          <p:spPr bwMode="auto">
            <a:xfrm>
              <a:off x="23878764" y="1295400"/>
              <a:ext cx="1310736" cy="36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444444"/>
                  </a:solidFill>
                  <a:effectLst/>
                  <a:latin typeface="+mj-lt"/>
                </a:rPr>
                <a:t>Client Meeting 7</a:t>
              </a:r>
              <a:endParaRPr kumimoji="0" lang="en-US" altLang="en-US" sz="1800" b="0" i="0" u="none" strike="noStrike" cap="none" normalizeH="0" baseline="0" dirty="0">
                <a:ln>
                  <a:noFill/>
                </a:ln>
                <a:solidFill>
                  <a:schemeClr val="tx1"/>
                </a:solidFill>
                <a:effectLst/>
                <a:latin typeface="+mj-lt"/>
              </a:endParaRPr>
            </a:p>
          </p:txBody>
        </p:sp>
        <p:grpSp>
          <p:nvGrpSpPr>
            <p:cNvPr id="110" name="Group 16"/>
            <p:cNvGrpSpPr>
              <a:grpSpLocks/>
            </p:cNvGrpSpPr>
            <p:nvPr/>
          </p:nvGrpSpPr>
          <p:grpSpPr bwMode="auto">
            <a:xfrm>
              <a:off x="26206240" y="2038350"/>
              <a:ext cx="220498" cy="171450"/>
              <a:chOff x="0" y="0"/>
              <a:chExt cx="100" cy="100"/>
            </a:xfrm>
          </p:grpSpPr>
          <p:sp>
            <p:nvSpPr>
              <p:cNvPr id="125" name="Freeform 18"/>
              <p:cNvSpPr>
                <a:spLocks noChangeArrowheads="1"/>
              </p:cNvSpPr>
              <p:nvPr/>
            </p:nvSpPr>
            <p:spPr bwMode="auto">
              <a:xfrm>
                <a:off x="0" y="0"/>
                <a:ext cx="100" cy="100"/>
              </a:xfrm>
              <a:custGeom>
                <a:avLst/>
                <a:gdLst>
                  <a:gd name="T0" fmla="*/ 50 w 100"/>
                  <a:gd name="T1" fmla="*/ 0 h 100"/>
                  <a:gd name="T2" fmla="*/ 100 w 100"/>
                  <a:gd name="T3" fmla="*/ 50 h 100"/>
                  <a:gd name="T4" fmla="*/ 50 w 100"/>
                  <a:gd name="T5" fmla="*/ 100 h 100"/>
                  <a:gd name="T6" fmla="*/ 0 w 100"/>
                  <a:gd name="T7" fmla="*/ 50 h 100"/>
                  <a:gd name="T8" fmla="*/ 50 w 100"/>
                  <a:gd name="T9" fmla="*/ 0 h 100"/>
                </a:gdLst>
                <a:ahLst/>
                <a:cxnLst>
                  <a:cxn ang="0">
                    <a:pos x="T0" y="T1"/>
                  </a:cxn>
                  <a:cxn ang="0">
                    <a:pos x="T2" y="T3"/>
                  </a:cxn>
                  <a:cxn ang="0">
                    <a:pos x="T4" y="T5"/>
                  </a:cxn>
                  <a:cxn ang="0">
                    <a:pos x="T6" y="T7"/>
                  </a:cxn>
                  <a:cxn ang="0">
                    <a:pos x="T8" y="T9"/>
                  </a:cxn>
                </a:cxnLst>
                <a:rect l="0" t="0" r="r" b="b"/>
                <a:pathLst>
                  <a:path w="100" h="100">
                    <a:moveTo>
                      <a:pt x="50" y="0"/>
                    </a:moveTo>
                    <a:lnTo>
                      <a:pt x="100" y="50"/>
                    </a:lnTo>
                    <a:lnTo>
                      <a:pt x="50" y="100"/>
                    </a:lnTo>
                    <a:lnTo>
                      <a:pt x="0" y="50"/>
                    </a:lnTo>
                    <a:lnTo>
                      <a:pt x="50" y="0"/>
                    </a:ln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NZ">
                  <a:latin typeface="+mj-lt"/>
                </a:endParaRPr>
              </a:p>
            </p:txBody>
          </p:sp>
          <p:sp>
            <p:nvSpPr>
              <p:cNvPr id="126" name="Freeform 17"/>
              <p:cNvSpPr>
                <a:spLocks noChangeArrowheads="1"/>
              </p:cNvSpPr>
              <p:nvPr/>
            </p:nvSpPr>
            <p:spPr bwMode="auto">
              <a:xfrm>
                <a:off x="25" y="25"/>
                <a:ext cx="50" cy="50"/>
              </a:xfrm>
              <a:custGeom>
                <a:avLst/>
                <a:gdLst>
                  <a:gd name="T0" fmla="*/ 25 w 50"/>
                  <a:gd name="T1" fmla="*/ 0 h 50"/>
                  <a:gd name="T2" fmla="*/ 50 w 50"/>
                  <a:gd name="T3" fmla="*/ 25 h 50"/>
                  <a:gd name="T4" fmla="*/ 25 w 50"/>
                  <a:gd name="T5" fmla="*/ 50 h 50"/>
                  <a:gd name="T6" fmla="*/ 0 w 50"/>
                  <a:gd name="T7" fmla="*/ 25 h 50"/>
                  <a:gd name="T8" fmla="*/ 25 w 50"/>
                  <a:gd name="T9" fmla="*/ 0 h 50"/>
                </a:gdLst>
                <a:ahLst/>
                <a:cxnLst>
                  <a:cxn ang="0">
                    <a:pos x="T0" y="T1"/>
                  </a:cxn>
                  <a:cxn ang="0">
                    <a:pos x="T2" y="T3"/>
                  </a:cxn>
                  <a:cxn ang="0">
                    <a:pos x="T4" y="T5"/>
                  </a:cxn>
                  <a:cxn ang="0">
                    <a:pos x="T6" y="T7"/>
                  </a:cxn>
                  <a:cxn ang="0">
                    <a:pos x="T8" y="T9"/>
                  </a:cxn>
                </a:cxnLst>
                <a:rect l="0" t="0" r="r" b="b"/>
                <a:pathLst>
                  <a:path w="50" h="50">
                    <a:moveTo>
                      <a:pt x="25" y="0"/>
                    </a:moveTo>
                    <a:lnTo>
                      <a:pt x="50" y="25"/>
                    </a:lnTo>
                    <a:lnTo>
                      <a:pt x="25" y="50"/>
                    </a:lnTo>
                    <a:lnTo>
                      <a:pt x="0" y="25"/>
                    </a:lnTo>
                    <a:lnTo>
                      <a:pt x="25" y="0"/>
                    </a:lnTo>
                  </a:path>
                </a:pathLst>
              </a:custGeom>
              <a:solidFill>
                <a:srgbClr val="444444"/>
              </a:solidFill>
              <a:ln w="1">
                <a:solidFill>
                  <a:srgbClr val="444444"/>
                </a:solidFill>
                <a:round/>
                <a:headEnd/>
                <a:tailEnd/>
              </a:ln>
            </p:spPr>
            <p:txBody>
              <a:bodyPr vert="horz" wrap="square" lIns="91440" tIns="45720" rIns="91440" bIns="45720" numCol="1" anchor="t" anchorCtr="0" compatLnSpc="1">
                <a:prstTxWarp prst="textNoShape">
                  <a:avLst/>
                </a:prstTxWarp>
              </a:bodyPr>
              <a:lstStyle/>
              <a:p>
                <a:endParaRPr lang="en-NZ">
                  <a:latin typeface="+mj-lt"/>
                </a:endParaRPr>
              </a:p>
            </p:txBody>
          </p:sp>
        </p:grpSp>
        <p:sp>
          <p:nvSpPr>
            <p:cNvPr id="111" name="Freeform 15"/>
            <p:cNvSpPr>
              <a:spLocks noChangeArrowheads="1"/>
            </p:cNvSpPr>
            <p:nvPr/>
          </p:nvSpPr>
          <p:spPr bwMode="auto">
            <a:xfrm>
              <a:off x="26316489" y="1657350"/>
              <a:ext cx="0" cy="419100"/>
            </a:xfrm>
            <a:custGeom>
              <a:avLst/>
              <a:gdLst>
                <a:gd name="T0" fmla="*/ 44 h 44"/>
                <a:gd name="T1" fmla="*/ 0 h 44"/>
              </a:gdLst>
              <a:ahLst/>
              <a:cxnLst>
                <a:cxn ang="0">
                  <a:pos x="0" y="T0"/>
                </a:cxn>
                <a:cxn ang="0">
                  <a:pos x="0" y="T1"/>
                </a:cxn>
              </a:cxnLst>
              <a:rect l="0" t="0" r="r" b="b"/>
              <a:pathLst>
                <a:path h="44">
                  <a:moveTo>
                    <a:pt x="0" y="44"/>
                  </a:moveTo>
                  <a:lnTo>
                    <a:pt x="0" y="0"/>
                  </a:lnTo>
                </a:path>
              </a:pathLst>
            </a:custGeom>
            <a:solidFill>
              <a:srgbClr val="FFFFFF"/>
            </a:solidFill>
            <a:ln w="1">
              <a:solidFill>
                <a:srgbClr val="848484"/>
              </a:solidFill>
              <a:prstDash val="solid"/>
              <a:round/>
              <a:headEnd/>
              <a:tailEnd/>
            </a:ln>
          </p:spPr>
          <p:txBody>
            <a:bodyPr vert="horz" wrap="square" lIns="91440" tIns="45720" rIns="91440" bIns="45720" numCol="1" anchor="t" anchorCtr="0" compatLnSpc="1">
              <a:prstTxWarp prst="textNoShape">
                <a:avLst/>
              </a:prstTxWarp>
            </a:bodyPr>
            <a:lstStyle/>
            <a:p>
              <a:endParaRPr lang="en-NZ">
                <a:latin typeface="+mj-lt"/>
              </a:endParaRPr>
            </a:p>
          </p:txBody>
        </p:sp>
        <p:sp>
          <p:nvSpPr>
            <p:cNvPr id="112" name="Rectangle 14" descr="Client Meeting 8&#10;Wed 18/04/18"/>
            <p:cNvSpPr>
              <a:spLocks noChangeArrowheads="1"/>
            </p:cNvSpPr>
            <p:nvPr/>
          </p:nvSpPr>
          <p:spPr bwMode="auto">
            <a:xfrm>
              <a:off x="25667246" y="1295400"/>
              <a:ext cx="1310736" cy="36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444444"/>
                  </a:solidFill>
                  <a:effectLst/>
                  <a:latin typeface="+mj-lt"/>
                </a:rPr>
                <a:t>Client Meeting 8</a:t>
              </a:r>
              <a:endParaRPr kumimoji="0" lang="en-US" altLang="en-US" sz="1800" b="0" i="0" u="none" strike="noStrike" cap="none" normalizeH="0" baseline="0" dirty="0">
                <a:ln>
                  <a:noFill/>
                </a:ln>
                <a:solidFill>
                  <a:schemeClr val="tx1"/>
                </a:solidFill>
                <a:effectLst/>
                <a:latin typeface="+mj-lt"/>
              </a:endParaRPr>
            </a:p>
          </p:txBody>
        </p:sp>
        <p:grpSp>
          <p:nvGrpSpPr>
            <p:cNvPr id="113" name="Group 11"/>
            <p:cNvGrpSpPr>
              <a:grpSpLocks/>
            </p:cNvGrpSpPr>
            <p:nvPr/>
          </p:nvGrpSpPr>
          <p:grpSpPr bwMode="auto">
            <a:xfrm>
              <a:off x="27982472" y="2038350"/>
              <a:ext cx="220498" cy="171450"/>
              <a:chOff x="0" y="0"/>
              <a:chExt cx="100" cy="100"/>
            </a:xfrm>
          </p:grpSpPr>
          <p:sp>
            <p:nvSpPr>
              <p:cNvPr id="123" name="Freeform 13"/>
              <p:cNvSpPr>
                <a:spLocks noChangeArrowheads="1"/>
              </p:cNvSpPr>
              <p:nvPr/>
            </p:nvSpPr>
            <p:spPr bwMode="auto">
              <a:xfrm>
                <a:off x="0" y="0"/>
                <a:ext cx="100" cy="100"/>
              </a:xfrm>
              <a:custGeom>
                <a:avLst/>
                <a:gdLst>
                  <a:gd name="T0" fmla="*/ 50 w 100"/>
                  <a:gd name="T1" fmla="*/ 0 h 100"/>
                  <a:gd name="T2" fmla="*/ 100 w 100"/>
                  <a:gd name="T3" fmla="*/ 50 h 100"/>
                  <a:gd name="T4" fmla="*/ 50 w 100"/>
                  <a:gd name="T5" fmla="*/ 100 h 100"/>
                  <a:gd name="T6" fmla="*/ 0 w 100"/>
                  <a:gd name="T7" fmla="*/ 50 h 100"/>
                  <a:gd name="T8" fmla="*/ 50 w 100"/>
                  <a:gd name="T9" fmla="*/ 0 h 100"/>
                </a:gdLst>
                <a:ahLst/>
                <a:cxnLst>
                  <a:cxn ang="0">
                    <a:pos x="T0" y="T1"/>
                  </a:cxn>
                  <a:cxn ang="0">
                    <a:pos x="T2" y="T3"/>
                  </a:cxn>
                  <a:cxn ang="0">
                    <a:pos x="T4" y="T5"/>
                  </a:cxn>
                  <a:cxn ang="0">
                    <a:pos x="T6" y="T7"/>
                  </a:cxn>
                  <a:cxn ang="0">
                    <a:pos x="T8" y="T9"/>
                  </a:cxn>
                </a:cxnLst>
                <a:rect l="0" t="0" r="r" b="b"/>
                <a:pathLst>
                  <a:path w="100" h="100">
                    <a:moveTo>
                      <a:pt x="50" y="0"/>
                    </a:moveTo>
                    <a:lnTo>
                      <a:pt x="100" y="50"/>
                    </a:lnTo>
                    <a:lnTo>
                      <a:pt x="50" y="100"/>
                    </a:lnTo>
                    <a:lnTo>
                      <a:pt x="0" y="50"/>
                    </a:lnTo>
                    <a:lnTo>
                      <a:pt x="50" y="0"/>
                    </a:ln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NZ">
                  <a:latin typeface="+mj-lt"/>
                </a:endParaRPr>
              </a:p>
            </p:txBody>
          </p:sp>
          <p:sp>
            <p:nvSpPr>
              <p:cNvPr id="124" name="Freeform 12"/>
              <p:cNvSpPr>
                <a:spLocks noChangeArrowheads="1"/>
              </p:cNvSpPr>
              <p:nvPr/>
            </p:nvSpPr>
            <p:spPr bwMode="auto">
              <a:xfrm>
                <a:off x="25" y="25"/>
                <a:ext cx="50" cy="50"/>
              </a:xfrm>
              <a:custGeom>
                <a:avLst/>
                <a:gdLst>
                  <a:gd name="T0" fmla="*/ 25 w 50"/>
                  <a:gd name="T1" fmla="*/ 0 h 50"/>
                  <a:gd name="T2" fmla="*/ 50 w 50"/>
                  <a:gd name="T3" fmla="*/ 25 h 50"/>
                  <a:gd name="T4" fmla="*/ 25 w 50"/>
                  <a:gd name="T5" fmla="*/ 50 h 50"/>
                  <a:gd name="T6" fmla="*/ 0 w 50"/>
                  <a:gd name="T7" fmla="*/ 25 h 50"/>
                  <a:gd name="T8" fmla="*/ 25 w 50"/>
                  <a:gd name="T9" fmla="*/ 0 h 50"/>
                </a:gdLst>
                <a:ahLst/>
                <a:cxnLst>
                  <a:cxn ang="0">
                    <a:pos x="T0" y="T1"/>
                  </a:cxn>
                  <a:cxn ang="0">
                    <a:pos x="T2" y="T3"/>
                  </a:cxn>
                  <a:cxn ang="0">
                    <a:pos x="T4" y="T5"/>
                  </a:cxn>
                  <a:cxn ang="0">
                    <a:pos x="T6" y="T7"/>
                  </a:cxn>
                  <a:cxn ang="0">
                    <a:pos x="T8" y="T9"/>
                  </a:cxn>
                </a:cxnLst>
                <a:rect l="0" t="0" r="r" b="b"/>
                <a:pathLst>
                  <a:path w="50" h="50">
                    <a:moveTo>
                      <a:pt x="25" y="0"/>
                    </a:moveTo>
                    <a:lnTo>
                      <a:pt x="50" y="25"/>
                    </a:lnTo>
                    <a:lnTo>
                      <a:pt x="25" y="50"/>
                    </a:lnTo>
                    <a:lnTo>
                      <a:pt x="0" y="25"/>
                    </a:lnTo>
                    <a:lnTo>
                      <a:pt x="25" y="0"/>
                    </a:lnTo>
                  </a:path>
                </a:pathLst>
              </a:custGeom>
              <a:solidFill>
                <a:srgbClr val="444444"/>
              </a:solidFill>
              <a:ln w="1">
                <a:solidFill>
                  <a:srgbClr val="444444"/>
                </a:solidFill>
                <a:round/>
                <a:headEnd/>
                <a:tailEnd/>
              </a:ln>
            </p:spPr>
            <p:txBody>
              <a:bodyPr vert="horz" wrap="square" lIns="91440" tIns="45720" rIns="91440" bIns="45720" numCol="1" anchor="t" anchorCtr="0" compatLnSpc="1">
                <a:prstTxWarp prst="textNoShape">
                  <a:avLst/>
                </a:prstTxWarp>
              </a:bodyPr>
              <a:lstStyle/>
              <a:p>
                <a:endParaRPr lang="en-NZ">
                  <a:latin typeface="+mj-lt"/>
                </a:endParaRPr>
              </a:p>
            </p:txBody>
          </p:sp>
        </p:grpSp>
        <p:sp>
          <p:nvSpPr>
            <p:cNvPr id="114" name="Freeform 10"/>
            <p:cNvSpPr>
              <a:spLocks noChangeArrowheads="1"/>
            </p:cNvSpPr>
            <p:nvPr/>
          </p:nvSpPr>
          <p:spPr bwMode="auto">
            <a:xfrm>
              <a:off x="28092721" y="1657350"/>
              <a:ext cx="0" cy="419100"/>
            </a:xfrm>
            <a:custGeom>
              <a:avLst/>
              <a:gdLst>
                <a:gd name="T0" fmla="*/ 44 h 44"/>
                <a:gd name="T1" fmla="*/ 0 h 44"/>
              </a:gdLst>
              <a:ahLst/>
              <a:cxnLst>
                <a:cxn ang="0">
                  <a:pos x="0" y="T0"/>
                </a:cxn>
                <a:cxn ang="0">
                  <a:pos x="0" y="T1"/>
                </a:cxn>
              </a:cxnLst>
              <a:rect l="0" t="0" r="r" b="b"/>
              <a:pathLst>
                <a:path h="44">
                  <a:moveTo>
                    <a:pt x="0" y="44"/>
                  </a:moveTo>
                  <a:lnTo>
                    <a:pt x="0" y="0"/>
                  </a:lnTo>
                </a:path>
              </a:pathLst>
            </a:custGeom>
            <a:solidFill>
              <a:srgbClr val="FFFFFF"/>
            </a:solidFill>
            <a:ln w="1">
              <a:solidFill>
                <a:srgbClr val="848484"/>
              </a:solidFill>
              <a:prstDash val="solid"/>
              <a:round/>
              <a:headEnd/>
              <a:tailEnd/>
            </a:ln>
          </p:spPr>
          <p:txBody>
            <a:bodyPr vert="horz" wrap="square" lIns="91440" tIns="45720" rIns="91440" bIns="45720" numCol="1" anchor="t" anchorCtr="0" compatLnSpc="1">
              <a:prstTxWarp prst="textNoShape">
                <a:avLst/>
              </a:prstTxWarp>
            </a:bodyPr>
            <a:lstStyle/>
            <a:p>
              <a:endParaRPr lang="en-NZ">
                <a:latin typeface="+mj-lt"/>
              </a:endParaRPr>
            </a:p>
          </p:txBody>
        </p:sp>
        <p:sp>
          <p:nvSpPr>
            <p:cNvPr id="115" name="Rectangle 9" descr="Client Meeting 9&#10;Wed 25/04/18"/>
            <p:cNvSpPr>
              <a:spLocks noChangeArrowheads="1"/>
            </p:cNvSpPr>
            <p:nvPr/>
          </p:nvSpPr>
          <p:spPr bwMode="auto">
            <a:xfrm>
              <a:off x="27443477" y="1295400"/>
              <a:ext cx="1310736" cy="36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444444"/>
                  </a:solidFill>
                  <a:effectLst/>
                  <a:latin typeface="+mj-lt"/>
                </a:rPr>
                <a:t>Client Meeting 9</a:t>
              </a:r>
              <a:endParaRPr kumimoji="0" lang="en-US" altLang="en-US" sz="1800" b="0" i="0" u="none" strike="noStrike" cap="none" normalizeH="0" baseline="0" dirty="0">
                <a:ln>
                  <a:noFill/>
                </a:ln>
                <a:solidFill>
                  <a:schemeClr val="tx1"/>
                </a:solidFill>
                <a:effectLst/>
                <a:latin typeface="+mj-lt"/>
              </a:endParaRPr>
            </a:p>
          </p:txBody>
        </p:sp>
        <p:grpSp>
          <p:nvGrpSpPr>
            <p:cNvPr id="116" name="Group 6"/>
            <p:cNvGrpSpPr>
              <a:grpSpLocks/>
            </p:cNvGrpSpPr>
            <p:nvPr/>
          </p:nvGrpSpPr>
          <p:grpSpPr bwMode="auto">
            <a:xfrm>
              <a:off x="29758703" y="2038350"/>
              <a:ext cx="220498" cy="171450"/>
              <a:chOff x="0" y="0"/>
              <a:chExt cx="100" cy="100"/>
            </a:xfrm>
          </p:grpSpPr>
          <p:sp>
            <p:nvSpPr>
              <p:cNvPr id="121" name="Freeform 8"/>
              <p:cNvSpPr>
                <a:spLocks noChangeArrowheads="1"/>
              </p:cNvSpPr>
              <p:nvPr/>
            </p:nvSpPr>
            <p:spPr bwMode="auto">
              <a:xfrm>
                <a:off x="0" y="0"/>
                <a:ext cx="100" cy="100"/>
              </a:xfrm>
              <a:custGeom>
                <a:avLst/>
                <a:gdLst>
                  <a:gd name="T0" fmla="*/ 50 w 100"/>
                  <a:gd name="T1" fmla="*/ 0 h 100"/>
                  <a:gd name="T2" fmla="*/ 100 w 100"/>
                  <a:gd name="T3" fmla="*/ 50 h 100"/>
                  <a:gd name="T4" fmla="*/ 50 w 100"/>
                  <a:gd name="T5" fmla="*/ 100 h 100"/>
                  <a:gd name="T6" fmla="*/ 0 w 100"/>
                  <a:gd name="T7" fmla="*/ 50 h 100"/>
                  <a:gd name="T8" fmla="*/ 50 w 100"/>
                  <a:gd name="T9" fmla="*/ 0 h 100"/>
                </a:gdLst>
                <a:ahLst/>
                <a:cxnLst>
                  <a:cxn ang="0">
                    <a:pos x="T0" y="T1"/>
                  </a:cxn>
                  <a:cxn ang="0">
                    <a:pos x="T2" y="T3"/>
                  </a:cxn>
                  <a:cxn ang="0">
                    <a:pos x="T4" y="T5"/>
                  </a:cxn>
                  <a:cxn ang="0">
                    <a:pos x="T6" y="T7"/>
                  </a:cxn>
                  <a:cxn ang="0">
                    <a:pos x="T8" y="T9"/>
                  </a:cxn>
                </a:cxnLst>
                <a:rect l="0" t="0" r="r" b="b"/>
                <a:pathLst>
                  <a:path w="100" h="100">
                    <a:moveTo>
                      <a:pt x="50" y="0"/>
                    </a:moveTo>
                    <a:lnTo>
                      <a:pt x="100" y="50"/>
                    </a:lnTo>
                    <a:lnTo>
                      <a:pt x="50" y="100"/>
                    </a:lnTo>
                    <a:lnTo>
                      <a:pt x="0" y="50"/>
                    </a:lnTo>
                    <a:lnTo>
                      <a:pt x="50" y="0"/>
                    </a:ln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NZ">
                  <a:latin typeface="+mj-lt"/>
                </a:endParaRPr>
              </a:p>
            </p:txBody>
          </p:sp>
          <p:sp>
            <p:nvSpPr>
              <p:cNvPr id="122" name="Freeform 7"/>
              <p:cNvSpPr>
                <a:spLocks noChangeArrowheads="1"/>
              </p:cNvSpPr>
              <p:nvPr/>
            </p:nvSpPr>
            <p:spPr bwMode="auto">
              <a:xfrm>
                <a:off x="25" y="25"/>
                <a:ext cx="50" cy="50"/>
              </a:xfrm>
              <a:custGeom>
                <a:avLst/>
                <a:gdLst>
                  <a:gd name="T0" fmla="*/ 25 w 50"/>
                  <a:gd name="T1" fmla="*/ 0 h 50"/>
                  <a:gd name="T2" fmla="*/ 50 w 50"/>
                  <a:gd name="T3" fmla="*/ 25 h 50"/>
                  <a:gd name="T4" fmla="*/ 25 w 50"/>
                  <a:gd name="T5" fmla="*/ 50 h 50"/>
                  <a:gd name="T6" fmla="*/ 0 w 50"/>
                  <a:gd name="T7" fmla="*/ 25 h 50"/>
                  <a:gd name="T8" fmla="*/ 25 w 50"/>
                  <a:gd name="T9" fmla="*/ 0 h 50"/>
                </a:gdLst>
                <a:ahLst/>
                <a:cxnLst>
                  <a:cxn ang="0">
                    <a:pos x="T0" y="T1"/>
                  </a:cxn>
                  <a:cxn ang="0">
                    <a:pos x="T2" y="T3"/>
                  </a:cxn>
                  <a:cxn ang="0">
                    <a:pos x="T4" y="T5"/>
                  </a:cxn>
                  <a:cxn ang="0">
                    <a:pos x="T6" y="T7"/>
                  </a:cxn>
                  <a:cxn ang="0">
                    <a:pos x="T8" y="T9"/>
                  </a:cxn>
                </a:cxnLst>
                <a:rect l="0" t="0" r="r" b="b"/>
                <a:pathLst>
                  <a:path w="50" h="50">
                    <a:moveTo>
                      <a:pt x="25" y="0"/>
                    </a:moveTo>
                    <a:lnTo>
                      <a:pt x="50" y="25"/>
                    </a:lnTo>
                    <a:lnTo>
                      <a:pt x="25" y="50"/>
                    </a:lnTo>
                    <a:lnTo>
                      <a:pt x="0" y="25"/>
                    </a:lnTo>
                    <a:lnTo>
                      <a:pt x="25" y="0"/>
                    </a:lnTo>
                  </a:path>
                </a:pathLst>
              </a:custGeom>
              <a:solidFill>
                <a:srgbClr val="444444"/>
              </a:solidFill>
              <a:ln w="1">
                <a:solidFill>
                  <a:srgbClr val="444444"/>
                </a:solidFill>
                <a:round/>
                <a:headEnd/>
                <a:tailEnd/>
              </a:ln>
            </p:spPr>
            <p:txBody>
              <a:bodyPr vert="horz" wrap="square" lIns="91440" tIns="45720" rIns="91440" bIns="45720" numCol="1" anchor="t" anchorCtr="0" compatLnSpc="1">
                <a:prstTxWarp prst="textNoShape">
                  <a:avLst/>
                </a:prstTxWarp>
              </a:bodyPr>
              <a:lstStyle/>
              <a:p>
                <a:endParaRPr lang="en-NZ">
                  <a:latin typeface="+mj-lt"/>
                </a:endParaRPr>
              </a:p>
            </p:txBody>
          </p:sp>
        </p:grpSp>
        <p:sp>
          <p:nvSpPr>
            <p:cNvPr id="117" name="Freeform 5"/>
            <p:cNvSpPr>
              <a:spLocks noChangeArrowheads="1"/>
            </p:cNvSpPr>
            <p:nvPr/>
          </p:nvSpPr>
          <p:spPr bwMode="auto">
            <a:xfrm>
              <a:off x="29868952" y="1657350"/>
              <a:ext cx="0" cy="419100"/>
            </a:xfrm>
            <a:custGeom>
              <a:avLst/>
              <a:gdLst>
                <a:gd name="T0" fmla="*/ 44 h 44"/>
                <a:gd name="T1" fmla="*/ 0 h 44"/>
              </a:gdLst>
              <a:ahLst/>
              <a:cxnLst>
                <a:cxn ang="0">
                  <a:pos x="0" y="T0"/>
                </a:cxn>
                <a:cxn ang="0">
                  <a:pos x="0" y="T1"/>
                </a:cxn>
              </a:cxnLst>
              <a:rect l="0" t="0" r="r" b="b"/>
              <a:pathLst>
                <a:path h="44">
                  <a:moveTo>
                    <a:pt x="0" y="44"/>
                  </a:moveTo>
                  <a:lnTo>
                    <a:pt x="0" y="0"/>
                  </a:lnTo>
                </a:path>
              </a:pathLst>
            </a:custGeom>
            <a:solidFill>
              <a:srgbClr val="FFFFFF"/>
            </a:solidFill>
            <a:ln w="1">
              <a:solidFill>
                <a:srgbClr val="848484"/>
              </a:solidFill>
              <a:prstDash val="solid"/>
              <a:round/>
              <a:headEnd/>
              <a:tailEnd/>
            </a:ln>
          </p:spPr>
          <p:txBody>
            <a:bodyPr vert="horz" wrap="square" lIns="91440" tIns="45720" rIns="91440" bIns="45720" numCol="1" anchor="t" anchorCtr="0" compatLnSpc="1">
              <a:prstTxWarp prst="textNoShape">
                <a:avLst/>
              </a:prstTxWarp>
            </a:bodyPr>
            <a:lstStyle/>
            <a:p>
              <a:endParaRPr lang="en-NZ">
                <a:latin typeface="+mj-lt"/>
              </a:endParaRPr>
            </a:p>
          </p:txBody>
        </p:sp>
        <p:sp>
          <p:nvSpPr>
            <p:cNvPr id="118" name="Rectangle 4" descr="Client Meeting 10&#10;Wed 2/05/18"/>
            <p:cNvSpPr>
              <a:spLocks noChangeArrowheads="1"/>
            </p:cNvSpPr>
            <p:nvPr/>
          </p:nvSpPr>
          <p:spPr bwMode="auto">
            <a:xfrm>
              <a:off x="29170709" y="1295400"/>
              <a:ext cx="1408735" cy="36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444444"/>
                  </a:solidFill>
                  <a:effectLst/>
                  <a:latin typeface="+mj-lt"/>
                </a:rPr>
                <a:t>Client Meeting 10</a:t>
              </a:r>
              <a:endParaRPr kumimoji="0" lang="en-US" altLang="en-US" sz="1800" b="0" i="0" u="none" strike="noStrike" cap="none" normalizeH="0" baseline="0" dirty="0">
                <a:ln>
                  <a:noFill/>
                </a:ln>
                <a:solidFill>
                  <a:schemeClr val="tx1"/>
                </a:solidFill>
                <a:effectLst/>
                <a:latin typeface="+mj-lt"/>
              </a:endParaRPr>
            </a:p>
          </p:txBody>
        </p:sp>
        <p:sp>
          <p:nvSpPr>
            <p:cNvPr id="119" name="AutoShape 3" descr="Today"/>
            <p:cNvSpPr>
              <a:spLocks noChangeArrowheads="1"/>
            </p:cNvSpPr>
            <p:nvPr/>
          </p:nvSpPr>
          <p:spPr bwMode="auto">
            <a:xfrm>
              <a:off x="20167053" y="1724025"/>
              <a:ext cx="612494" cy="161925"/>
            </a:xfrm>
            <a:prstGeom prst="roundRect">
              <a:avLst>
                <a:gd name="adj" fmla="val 10000"/>
              </a:avLst>
            </a:prstGeom>
            <a:solidFill>
              <a:srgbClr val="3175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i="0" u="none" strike="noStrike" cap="none" normalizeH="0" baseline="0" dirty="0">
                  <a:ln>
                    <a:noFill/>
                  </a:ln>
                  <a:solidFill>
                    <a:srgbClr val="FFFFFF"/>
                  </a:solidFill>
                  <a:effectLst/>
                  <a:latin typeface="Garamond" panose="02020404030301010803" pitchFamily="18" charset="0"/>
                  <a:cs typeface="Segoe UI" panose="020B0502040204020203" pitchFamily="34" charset="0"/>
                </a:rPr>
                <a:t>Today</a:t>
              </a:r>
              <a:endParaRPr kumimoji="0" lang="en-US" altLang="en-US" sz="2400" i="0" u="none" strike="noStrike" cap="none" normalizeH="0" baseline="0" dirty="0">
                <a:ln>
                  <a:noFill/>
                </a:ln>
                <a:solidFill>
                  <a:schemeClr val="tx1"/>
                </a:solidFill>
                <a:effectLst/>
                <a:latin typeface="Garamond" panose="02020404030301010803" pitchFamily="18" charset="0"/>
              </a:endParaRPr>
            </a:p>
          </p:txBody>
        </p:sp>
      </p:grpSp>
      <p:sp>
        <p:nvSpPr>
          <p:cNvPr id="2" name="Title 1"/>
          <p:cNvSpPr>
            <a:spLocks noGrp="1"/>
          </p:cNvSpPr>
          <p:nvPr>
            <p:ph type="title"/>
          </p:nvPr>
        </p:nvSpPr>
        <p:spPr>
          <a:xfrm>
            <a:off x="1261872" y="22860"/>
            <a:ext cx="9692640" cy="1325562"/>
          </a:xfrm>
        </p:spPr>
        <p:txBody>
          <a:bodyPr/>
          <a:lstStyle/>
          <a:p>
            <a:r>
              <a:rPr lang="en-NZ" dirty="0"/>
              <a:t>Project Timeline</a:t>
            </a:r>
          </a:p>
        </p:txBody>
      </p:sp>
      <p:sp>
        <p:nvSpPr>
          <p:cNvPr id="12" name="TextBox 11"/>
          <p:cNvSpPr txBox="1"/>
          <p:nvPr/>
        </p:nvSpPr>
        <p:spPr>
          <a:xfrm>
            <a:off x="17629675" y="3963986"/>
            <a:ext cx="3569476" cy="2834622"/>
          </a:xfrm>
          <a:prstGeom prst="rect">
            <a:avLst/>
          </a:prstGeom>
          <a:noFill/>
        </p:spPr>
        <p:txBody>
          <a:bodyPr wrap="square" rtlCol="0">
            <a:spAutoFit/>
          </a:bodyPr>
          <a:lstStyle/>
          <a:p>
            <a:pPr>
              <a:lnSpc>
                <a:spcPct val="120000"/>
              </a:lnSpc>
            </a:pPr>
            <a:r>
              <a:rPr lang="en-US" sz="1350" b="1" dirty="0">
                <a:solidFill>
                  <a:schemeClr val="bg1">
                    <a:lumMod val="65000"/>
                  </a:schemeClr>
                </a:solidFill>
              </a:rPr>
              <a:t>Ideate</a:t>
            </a:r>
          </a:p>
          <a:p>
            <a:pPr marL="285750" indent="-285750">
              <a:lnSpc>
                <a:spcPct val="120000"/>
              </a:lnSpc>
              <a:buFont typeface="Wingdings" panose="05000000000000000000" pitchFamily="2" charset="2"/>
              <a:buChar char="ü"/>
            </a:pPr>
            <a:r>
              <a:rPr lang="en-US" sz="1350" dirty="0">
                <a:solidFill>
                  <a:schemeClr val="bg1">
                    <a:lumMod val="65000"/>
                  </a:schemeClr>
                </a:solidFill>
              </a:rPr>
              <a:t>Brainstorm designs and concepts based on gathered data (Sprint 3)</a:t>
            </a:r>
          </a:p>
          <a:p>
            <a:pPr marL="285750" indent="-285750">
              <a:lnSpc>
                <a:spcPct val="120000"/>
              </a:lnSpc>
              <a:buFont typeface="Wingdings" panose="05000000000000000000" pitchFamily="2" charset="2"/>
              <a:buChar char="ü"/>
            </a:pPr>
            <a:r>
              <a:rPr lang="en-US" sz="1350" dirty="0">
                <a:solidFill>
                  <a:schemeClr val="bg1">
                    <a:lumMod val="65000"/>
                  </a:schemeClr>
                </a:solidFill>
              </a:rPr>
              <a:t>Create a feature list for the product (Sprint 3)</a:t>
            </a:r>
          </a:p>
          <a:p>
            <a:pPr marL="285750" indent="-285750">
              <a:lnSpc>
                <a:spcPct val="120000"/>
              </a:lnSpc>
              <a:buFont typeface="Wingdings" panose="05000000000000000000" pitchFamily="2" charset="2"/>
              <a:buChar char="ü"/>
            </a:pPr>
            <a:r>
              <a:rPr lang="en-AU" sz="1350" dirty="0">
                <a:solidFill>
                  <a:schemeClr val="bg1">
                    <a:lumMod val="65000"/>
                  </a:schemeClr>
                </a:solidFill>
              </a:rPr>
              <a:t>Conceptualise</a:t>
            </a:r>
            <a:r>
              <a:rPr lang="en-US" sz="1350" dirty="0">
                <a:solidFill>
                  <a:schemeClr val="bg1">
                    <a:lumMod val="65000"/>
                  </a:schemeClr>
                </a:solidFill>
              </a:rPr>
              <a:t> AI framework (Sprint 4)</a:t>
            </a:r>
          </a:p>
          <a:p>
            <a:pPr marL="285750" indent="-285750">
              <a:lnSpc>
                <a:spcPct val="120000"/>
              </a:lnSpc>
              <a:buFont typeface="Wingdings" panose="05000000000000000000" pitchFamily="2" charset="2"/>
              <a:buChar char="ü"/>
            </a:pPr>
            <a:r>
              <a:rPr lang="en-US" sz="1350" dirty="0">
                <a:solidFill>
                  <a:schemeClr val="bg1">
                    <a:lumMod val="65000"/>
                  </a:schemeClr>
                </a:solidFill>
              </a:rPr>
              <a:t>Prototype options for recommendations of AI model (Sprint 4)</a:t>
            </a:r>
          </a:p>
          <a:p>
            <a:pPr marL="285750" indent="-285750">
              <a:lnSpc>
                <a:spcPct val="120000"/>
              </a:lnSpc>
              <a:buFont typeface="Wingdings" panose="05000000000000000000" pitchFamily="2" charset="2"/>
              <a:buChar char="ü"/>
            </a:pPr>
            <a:r>
              <a:rPr lang="en-US" sz="1350" dirty="0">
                <a:solidFill>
                  <a:schemeClr val="bg1">
                    <a:lumMod val="65000"/>
                  </a:schemeClr>
                </a:solidFill>
              </a:rPr>
              <a:t>Try out ideas for AI recommendations and searches (Sprint 4)</a:t>
            </a:r>
          </a:p>
        </p:txBody>
      </p:sp>
      <p:sp>
        <p:nvSpPr>
          <p:cNvPr id="13" name="TextBox 12"/>
          <p:cNvSpPr txBox="1"/>
          <p:nvPr/>
        </p:nvSpPr>
        <p:spPr>
          <a:xfrm>
            <a:off x="13892534" y="3963987"/>
            <a:ext cx="3531868" cy="2677656"/>
          </a:xfrm>
          <a:prstGeom prst="rect">
            <a:avLst/>
          </a:prstGeom>
          <a:noFill/>
        </p:spPr>
        <p:txBody>
          <a:bodyPr wrap="square" rtlCol="0">
            <a:spAutoFit/>
          </a:bodyPr>
          <a:lstStyle/>
          <a:p>
            <a:pPr>
              <a:lnSpc>
                <a:spcPct val="120000"/>
              </a:lnSpc>
            </a:pPr>
            <a:r>
              <a:rPr lang="en-US" sz="1350" b="1" dirty="0"/>
              <a:t>Define</a:t>
            </a:r>
          </a:p>
          <a:p>
            <a:pPr>
              <a:lnSpc>
                <a:spcPct val="120000"/>
              </a:lnSpc>
            </a:pPr>
            <a:endParaRPr lang="en-US" sz="1350" dirty="0"/>
          </a:p>
          <a:p>
            <a:pPr>
              <a:lnSpc>
                <a:spcPct val="120000"/>
              </a:lnSpc>
            </a:pPr>
            <a:endParaRPr lang="en-US" sz="1350" dirty="0"/>
          </a:p>
          <a:p>
            <a:pPr marL="285750" indent="-285750">
              <a:lnSpc>
                <a:spcPct val="120000"/>
              </a:lnSpc>
              <a:buFont typeface="Wingdings" panose="05000000000000000000" pitchFamily="2" charset="2"/>
              <a:buChar char="ü"/>
            </a:pPr>
            <a:r>
              <a:rPr lang="en-US" sz="1350" dirty="0"/>
              <a:t>Prepare and send out survey to ANU students</a:t>
            </a:r>
          </a:p>
          <a:p>
            <a:pPr marL="285750" indent="-285750">
              <a:lnSpc>
                <a:spcPct val="120000"/>
              </a:lnSpc>
              <a:buFont typeface="Wingdings" panose="05000000000000000000" pitchFamily="2" charset="2"/>
              <a:buChar char="ü"/>
            </a:pPr>
            <a:r>
              <a:rPr lang="en-US" sz="1350" dirty="0"/>
              <a:t>Interview academic officers for relevant information</a:t>
            </a:r>
          </a:p>
          <a:p>
            <a:pPr marL="285750" indent="-285750">
              <a:lnSpc>
                <a:spcPct val="120000"/>
              </a:lnSpc>
              <a:buFont typeface="Wingdings" panose="05000000000000000000" pitchFamily="2" charset="2"/>
              <a:buChar char="ü"/>
            </a:pPr>
            <a:r>
              <a:rPr lang="en-US" sz="1350" dirty="0"/>
              <a:t>Collate and </a:t>
            </a:r>
            <a:r>
              <a:rPr lang="en-US" sz="1350" dirty="0" err="1"/>
              <a:t>analyse</a:t>
            </a:r>
            <a:r>
              <a:rPr lang="en-US" sz="1350" dirty="0"/>
              <a:t> the chatbot, interview, and survey data. </a:t>
            </a:r>
          </a:p>
          <a:p>
            <a:pPr marL="285750" indent="-285750">
              <a:lnSpc>
                <a:spcPct val="120000"/>
              </a:lnSpc>
              <a:buFont typeface="Wingdings" panose="05000000000000000000" pitchFamily="2" charset="2"/>
              <a:buChar char="ü"/>
            </a:pPr>
            <a:r>
              <a:rPr lang="en-US" sz="1350" dirty="0"/>
              <a:t>Refine the scope of the problem</a:t>
            </a:r>
          </a:p>
        </p:txBody>
      </p:sp>
      <p:grpSp>
        <p:nvGrpSpPr>
          <p:cNvPr id="18" name="Group 17"/>
          <p:cNvGrpSpPr/>
          <p:nvPr/>
        </p:nvGrpSpPr>
        <p:grpSpPr>
          <a:xfrm>
            <a:off x="11810999" y="3956578"/>
            <a:ext cx="13190158" cy="2663201"/>
            <a:chOff x="11810999" y="4299478"/>
            <a:chExt cx="13190158" cy="2663201"/>
          </a:xfrm>
        </p:grpSpPr>
        <p:sp>
          <p:nvSpPr>
            <p:cNvPr id="14" name="TextBox 13"/>
            <p:cNvSpPr txBox="1"/>
            <p:nvPr/>
          </p:nvSpPr>
          <p:spPr>
            <a:xfrm>
              <a:off x="11810999" y="4299478"/>
              <a:ext cx="1876261" cy="2336024"/>
            </a:xfrm>
            <a:prstGeom prst="rect">
              <a:avLst/>
            </a:prstGeom>
            <a:noFill/>
          </p:spPr>
          <p:txBody>
            <a:bodyPr wrap="square" rtlCol="0">
              <a:spAutoFit/>
            </a:bodyPr>
            <a:lstStyle/>
            <a:p>
              <a:pPr>
                <a:lnSpc>
                  <a:spcPct val="120000"/>
                </a:lnSpc>
              </a:pPr>
              <a:r>
                <a:rPr lang="en-US" sz="1350" b="1" dirty="0">
                  <a:solidFill>
                    <a:schemeClr val="bg1">
                      <a:lumMod val="65000"/>
                    </a:schemeClr>
                  </a:solidFill>
                </a:rPr>
                <a:t>Kick Off</a:t>
              </a:r>
              <a:endParaRPr lang="en-US" sz="1350" dirty="0">
                <a:solidFill>
                  <a:schemeClr val="bg1">
                    <a:lumMod val="65000"/>
                  </a:schemeClr>
                </a:solidFill>
              </a:endParaRPr>
            </a:p>
            <a:p>
              <a:pPr marL="285750" indent="-285750">
                <a:lnSpc>
                  <a:spcPct val="120000"/>
                </a:lnSpc>
                <a:buFont typeface="Wingdings" panose="05000000000000000000" pitchFamily="2" charset="2"/>
                <a:buChar char="ü"/>
              </a:pPr>
              <a:r>
                <a:rPr lang="en-US" sz="1350" dirty="0">
                  <a:solidFill>
                    <a:schemeClr val="bg1">
                      <a:lumMod val="65000"/>
                    </a:schemeClr>
                  </a:solidFill>
                </a:rPr>
                <a:t>Team introductions</a:t>
              </a:r>
            </a:p>
            <a:p>
              <a:pPr marL="285750" indent="-285750">
                <a:lnSpc>
                  <a:spcPct val="120000"/>
                </a:lnSpc>
                <a:buFont typeface="Wingdings" panose="05000000000000000000" pitchFamily="2" charset="2"/>
                <a:buChar char="ü"/>
              </a:pPr>
              <a:r>
                <a:rPr lang="en-US" sz="1350" dirty="0" err="1">
                  <a:solidFill>
                    <a:schemeClr val="bg1">
                      <a:lumMod val="65000"/>
                    </a:schemeClr>
                  </a:solidFill>
                </a:rPr>
                <a:t>TechLauncher</a:t>
              </a:r>
              <a:r>
                <a:rPr lang="en-US" sz="1350" dirty="0">
                  <a:solidFill>
                    <a:schemeClr val="bg1">
                      <a:lumMod val="65000"/>
                    </a:schemeClr>
                  </a:solidFill>
                </a:rPr>
                <a:t> induction workshop</a:t>
              </a:r>
            </a:p>
            <a:p>
              <a:pPr marL="285750" indent="-285750">
                <a:lnSpc>
                  <a:spcPct val="120000"/>
                </a:lnSpc>
                <a:buFont typeface="Wingdings" panose="05000000000000000000" pitchFamily="2" charset="2"/>
                <a:buChar char="ü"/>
              </a:pPr>
              <a:r>
                <a:rPr lang="en-US" sz="1350" dirty="0">
                  <a:solidFill>
                    <a:schemeClr val="bg1">
                      <a:lumMod val="65000"/>
                    </a:schemeClr>
                  </a:solidFill>
                </a:rPr>
                <a:t>Kick off meetings with clients at Accenture</a:t>
              </a:r>
            </a:p>
          </p:txBody>
        </p:sp>
        <p:sp>
          <p:nvSpPr>
            <p:cNvPr id="17" name="TextBox 16"/>
            <p:cNvSpPr txBox="1"/>
            <p:nvPr/>
          </p:nvSpPr>
          <p:spPr>
            <a:xfrm>
              <a:off x="21431681" y="4306887"/>
              <a:ext cx="3569476" cy="2655792"/>
            </a:xfrm>
            <a:prstGeom prst="rect">
              <a:avLst/>
            </a:prstGeom>
            <a:noFill/>
          </p:spPr>
          <p:txBody>
            <a:bodyPr wrap="square" rtlCol="0">
              <a:spAutoFit/>
            </a:bodyPr>
            <a:lstStyle/>
            <a:p>
              <a:pPr>
                <a:lnSpc>
                  <a:spcPct val="120000"/>
                </a:lnSpc>
              </a:pPr>
              <a:r>
                <a:rPr lang="en-US" sz="1350" b="1" dirty="0">
                  <a:solidFill>
                    <a:schemeClr val="bg1">
                      <a:lumMod val="65000"/>
                    </a:schemeClr>
                  </a:solidFill>
                </a:rPr>
                <a:t>Prototype</a:t>
              </a:r>
            </a:p>
            <a:p>
              <a:pPr marL="285750" indent="-285750">
                <a:lnSpc>
                  <a:spcPct val="120000"/>
                </a:lnSpc>
                <a:buFont typeface="Wingdings" panose="05000000000000000000" pitchFamily="2" charset="2"/>
                <a:buChar char="ü"/>
              </a:pPr>
              <a:r>
                <a:rPr lang="en-NZ" sz="1350" dirty="0">
                  <a:solidFill>
                    <a:schemeClr val="bg1">
                      <a:lumMod val="65000"/>
                    </a:schemeClr>
                  </a:solidFill>
                </a:rPr>
                <a:t>Create high level design for the finalised product (Sprint 5)</a:t>
              </a:r>
            </a:p>
            <a:p>
              <a:pPr marL="285750" indent="-285750">
                <a:lnSpc>
                  <a:spcPct val="120000"/>
                </a:lnSpc>
                <a:buFont typeface="Wingdings" panose="05000000000000000000" pitchFamily="2" charset="2"/>
                <a:buChar char="ü"/>
              </a:pPr>
              <a:r>
                <a:rPr lang="en-NZ" sz="1350" dirty="0">
                  <a:solidFill>
                    <a:schemeClr val="bg1">
                      <a:lumMod val="65000"/>
                    </a:schemeClr>
                  </a:solidFill>
                </a:rPr>
                <a:t>Decide on the tech stack</a:t>
              </a:r>
            </a:p>
            <a:p>
              <a:pPr marL="285750" indent="-285750">
                <a:lnSpc>
                  <a:spcPct val="120000"/>
                </a:lnSpc>
                <a:buFont typeface="Wingdings" panose="05000000000000000000" pitchFamily="2" charset="2"/>
                <a:buChar char="ü"/>
              </a:pPr>
              <a:r>
                <a:rPr lang="en-NZ" sz="1350" dirty="0">
                  <a:solidFill>
                    <a:schemeClr val="bg1">
                      <a:lumMod val="65000"/>
                    </a:schemeClr>
                  </a:solidFill>
                </a:rPr>
                <a:t>Complete task chunking for first prototype</a:t>
              </a:r>
            </a:p>
            <a:p>
              <a:pPr marL="285750" indent="-285750">
                <a:lnSpc>
                  <a:spcPct val="120000"/>
                </a:lnSpc>
                <a:buFont typeface="Wingdings" panose="05000000000000000000" pitchFamily="2" charset="2"/>
                <a:buChar char="ü"/>
              </a:pPr>
              <a:r>
                <a:rPr lang="en-NZ" sz="1350" dirty="0">
                  <a:solidFill>
                    <a:schemeClr val="bg1">
                      <a:lumMod val="65000"/>
                    </a:schemeClr>
                  </a:solidFill>
                </a:rPr>
                <a:t>Meet to assign responsibilities in prototype creation</a:t>
              </a:r>
            </a:p>
            <a:p>
              <a:pPr marL="285750" indent="-285750">
                <a:lnSpc>
                  <a:spcPct val="120000"/>
                </a:lnSpc>
                <a:buFont typeface="Wingdings" panose="05000000000000000000" pitchFamily="2" charset="2"/>
                <a:buChar char="ü"/>
              </a:pPr>
              <a:r>
                <a:rPr lang="en-NZ" sz="1350" dirty="0">
                  <a:solidFill>
                    <a:schemeClr val="bg1">
                      <a:lumMod val="65000"/>
                    </a:schemeClr>
                  </a:solidFill>
                </a:rPr>
                <a:t>Code prototype (Sprint 6)</a:t>
              </a:r>
            </a:p>
            <a:p>
              <a:pPr marL="285750" indent="-285750">
                <a:lnSpc>
                  <a:spcPct val="120000"/>
                </a:lnSpc>
                <a:buFont typeface="Wingdings" panose="05000000000000000000" pitchFamily="2" charset="2"/>
                <a:buChar char="ü"/>
              </a:pPr>
              <a:r>
                <a:rPr lang="en-NZ" sz="1350" dirty="0">
                  <a:solidFill>
                    <a:schemeClr val="bg1">
                      <a:lumMod val="65000"/>
                    </a:schemeClr>
                  </a:solidFill>
                </a:rPr>
                <a:t>Code reviews</a:t>
              </a:r>
            </a:p>
          </p:txBody>
        </p:sp>
      </p:grpSp>
      <p:sp>
        <p:nvSpPr>
          <p:cNvPr id="9" name="TextBox 8"/>
          <p:cNvSpPr txBox="1"/>
          <p:nvPr/>
        </p:nvSpPr>
        <p:spPr>
          <a:xfrm>
            <a:off x="13892534" y="4219212"/>
            <a:ext cx="3531868" cy="609398"/>
          </a:xfrm>
          <a:prstGeom prst="rect">
            <a:avLst/>
          </a:prstGeom>
          <a:noFill/>
        </p:spPr>
        <p:txBody>
          <a:bodyPr wrap="square" rtlCol="0">
            <a:spAutoFit/>
          </a:bodyPr>
          <a:lstStyle/>
          <a:p>
            <a:pPr marL="285750" indent="-285750">
              <a:lnSpc>
                <a:spcPct val="120000"/>
              </a:lnSpc>
              <a:buFont typeface="Wingdings" panose="05000000000000000000" pitchFamily="2" charset="2"/>
              <a:buChar char="ü"/>
            </a:pPr>
            <a:r>
              <a:rPr lang="en-US" sz="1350" dirty="0">
                <a:solidFill>
                  <a:schemeClr val="bg1">
                    <a:lumMod val="65000"/>
                  </a:schemeClr>
                </a:solidFill>
              </a:rPr>
              <a:t>Deploy imitation chatbot for data collection (Sprint 1)</a:t>
            </a:r>
            <a:endParaRPr lang="en-NZ" sz="1350" dirty="0"/>
          </a:p>
        </p:txBody>
      </p:sp>
      <p:pic>
        <p:nvPicPr>
          <p:cNvPr id="4" name="Content Placeholder 3"/>
          <p:cNvPicPr>
            <a:picLocks noGrp="1" noChangeAspect="1"/>
          </p:cNvPicPr>
          <p:nvPr>
            <p:ph idx="1"/>
          </p:nvPr>
        </p:nvPicPr>
        <p:blipFill>
          <a:blip r:embed="rId3"/>
          <a:stretch>
            <a:fillRect/>
          </a:stretch>
        </p:blipFill>
        <p:spPr>
          <a:xfrm>
            <a:off x="11291888" y="-3080245"/>
            <a:ext cx="21432731" cy="3042241"/>
          </a:xfrm>
          <a:prstGeom prst="rect">
            <a:avLst/>
          </a:prstGeom>
        </p:spPr>
      </p:pic>
      <p:sp>
        <p:nvSpPr>
          <p:cNvPr id="3" name="Rounded Rectangle 2"/>
          <p:cNvSpPr/>
          <p:nvPr/>
        </p:nvSpPr>
        <p:spPr>
          <a:xfrm>
            <a:off x="4752617" y="1924051"/>
            <a:ext cx="1761072" cy="1181099"/>
          </a:xfrm>
          <a:prstGeom prst="roundRect">
            <a:avLst>
              <a:gd name="adj" fmla="val 7576"/>
            </a:avLst>
          </a:prstGeom>
          <a:solidFill>
            <a:schemeClr val="accent1">
              <a:lumMod val="40000"/>
              <a:lumOff val="60000"/>
              <a:alpha val="3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5" name="Rectangle 4"/>
          <p:cNvSpPr/>
          <p:nvPr/>
        </p:nvSpPr>
        <p:spPr>
          <a:xfrm>
            <a:off x="11291888" y="0"/>
            <a:ext cx="915987"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7" name="Rectangle 6"/>
          <p:cNvSpPr/>
          <p:nvPr/>
        </p:nvSpPr>
        <p:spPr>
          <a:xfrm flipH="1">
            <a:off x="9359900" y="1234121"/>
            <a:ext cx="1931988" cy="5623879"/>
          </a:xfrm>
          <a:prstGeom prst="rect">
            <a:avLst/>
          </a:prstGeom>
          <a:gradFill flip="none" rotWithShape="1">
            <a:gsLst>
              <a:gs pos="2400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Z" dirty="0"/>
              <a:t>^</a:t>
            </a:r>
          </a:p>
        </p:txBody>
      </p:sp>
      <p:sp>
        <p:nvSpPr>
          <p:cNvPr id="6" name="Rectangle 5"/>
          <p:cNvSpPr/>
          <p:nvPr/>
        </p:nvSpPr>
        <p:spPr>
          <a:xfrm>
            <a:off x="0" y="1234121"/>
            <a:ext cx="1981056" cy="5623879"/>
          </a:xfrm>
          <a:prstGeom prst="rect">
            <a:avLst/>
          </a:prstGeom>
          <a:gradFill flip="none" rotWithShape="1">
            <a:gsLst>
              <a:gs pos="2400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Tree>
    <p:extLst>
      <p:ext uri="{BB962C8B-B14F-4D97-AF65-F5344CB8AC3E}">
        <p14:creationId xmlns:p14="http://schemas.microsoft.com/office/powerpoint/2010/main" val="575439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40000" decel="40000" fill="hold" nodeType="withEffect">
                                  <p:stCondLst>
                                    <p:cond delay="0"/>
                                  </p:stCondLst>
                                  <p:childTnLst>
                                    <p:animMotion origin="layout" path="M 1.875E-6 4.81481E-6 L -0.89453 0.00023 " pathEditMode="relative" rAng="0" ptsTypes="AA">
                                      <p:cBhvr>
                                        <p:cTn id="6" dur="2000" fill="hold"/>
                                        <p:tgtEl>
                                          <p:spTgt spid="4"/>
                                        </p:tgtEl>
                                        <p:attrNameLst>
                                          <p:attrName>ppt_x</p:attrName>
                                          <p:attrName>ppt_y</p:attrName>
                                        </p:attrNameLst>
                                      </p:cBhvr>
                                      <p:rCtr x="-44727" y="23"/>
                                    </p:animMotion>
                                  </p:childTnLst>
                                </p:cTn>
                              </p:par>
                              <p:par>
                                <p:cTn id="7" presetID="42" presetClass="path" presetSubtype="0" accel="40000" decel="40000" fill="hold" nodeType="withEffect">
                                  <p:stCondLst>
                                    <p:cond delay="0"/>
                                  </p:stCondLst>
                                  <p:childTnLst>
                                    <p:animMotion origin="layout" path="M 1.875E-6 4.81481E-6 L -0.89453 0.00023 " pathEditMode="relative" rAng="0" ptsTypes="AA">
                                      <p:cBhvr>
                                        <p:cTn id="8" dur="2000" fill="hold"/>
                                        <p:tgtEl>
                                          <p:spTgt spid="162"/>
                                        </p:tgtEl>
                                        <p:attrNameLst>
                                          <p:attrName>ppt_x</p:attrName>
                                          <p:attrName>ppt_y</p:attrName>
                                        </p:attrNameLst>
                                      </p:cBhvr>
                                      <p:rCtr x="-44727" y="23"/>
                                    </p:animMotion>
                                  </p:childTnLst>
                                </p:cTn>
                              </p:par>
                              <p:par>
                                <p:cTn id="9" presetID="10" presetClass="entr" presetSubtype="0" fill="hold" grpId="0" nodeType="withEffect">
                                  <p:stCondLst>
                                    <p:cond delay="100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1000"/>
                                        <p:tgtEl>
                                          <p:spTgt spid="3"/>
                                        </p:tgtEl>
                                      </p:cBhvr>
                                    </p:animEffect>
                                  </p:childTnLst>
                                </p:cTn>
                              </p:par>
                              <p:par>
                                <p:cTn id="12" presetID="42" presetClass="path" presetSubtype="0" accel="40000" decel="40000" fill="hold" grpId="0" nodeType="withEffect">
                                  <p:stCondLst>
                                    <p:cond delay="0"/>
                                  </p:stCondLst>
                                  <p:childTnLst>
                                    <p:animMotion origin="layout" path="M -4.79167E-6 -2.22222E-6 L -0.89453 0.00023 " pathEditMode="relative" rAng="0" ptsTypes="AA">
                                      <p:cBhvr>
                                        <p:cTn id="13" dur="2000" fill="hold"/>
                                        <p:tgtEl>
                                          <p:spTgt spid="9"/>
                                        </p:tgtEl>
                                        <p:attrNameLst>
                                          <p:attrName>ppt_x</p:attrName>
                                          <p:attrName>ppt_y</p:attrName>
                                        </p:attrNameLst>
                                      </p:cBhvr>
                                      <p:rCtr x="-44727" y="0"/>
                                    </p:animMotion>
                                  </p:childTnLst>
                                </p:cTn>
                              </p:par>
                              <p:par>
                                <p:cTn id="14" presetID="42" presetClass="path" presetSubtype="0" accel="40000" decel="40000" fill="hold" grpId="0" nodeType="withEffect">
                                  <p:stCondLst>
                                    <p:cond delay="0"/>
                                  </p:stCondLst>
                                  <p:childTnLst>
                                    <p:animMotion origin="layout" path="M 2.29167E-6 -2.22222E-6 L -0.89453 0.00023 " pathEditMode="relative" rAng="0" ptsTypes="AA">
                                      <p:cBhvr>
                                        <p:cTn id="15" dur="2000" fill="hold"/>
                                        <p:tgtEl>
                                          <p:spTgt spid="12"/>
                                        </p:tgtEl>
                                        <p:attrNameLst>
                                          <p:attrName>ppt_x</p:attrName>
                                          <p:attrName>ppt_y</p:attrName>
                                        </p:attrNameLst>
                                      </p:cBhvr>
                                      <p:rCtr x="-44727" y="0"/>
                                    </p:animMotion>
                                  </p:childTnLst>
                                </p:cTn>
                              </p:par>
                              <p:par>
                                <p:cTn id="16" presetID="42" presetClass="path" presetSubtype="0" accel="40000" decel="40000" fill="hold" grpId="0" nodeType="withEffect">
                                  <p:stCondLst>
                                    <p:cond delay="0"/>
                                  </p:stCondLst>
                                  <p:childTnLst>
                                    <p:animMotion origin="layout" path="M -4.79167E-6 1.85185E-6 L -0.89453 0.00023 " pathEditMode="relative" rAng="0" ptsTypes="AA">
                                      <p:cBhvr>
                                        <p:cTn id="17" dur="2000" fill="hold"/>
                                        <p:tgtEl>
                                          <p:spTgt spid="13"/>
                                        </p:tgtEl>
                                        <p:attrNameLst>
                                          <p:attrName>ppt_x</p:attrName>
                                          <p:attrName>ppt_y</p:attrName>
                                        </p:attrNameLst>
                                      </p:cBhvr>
                                      <p:rCtr x="-44727" y="0"/>
                                    </p:animMotion>
                                  </p:childTnLst>
                                </p:cTn>
                              </p:par>
                              <p:par>
                                <p:cTn id="18" presetID="42" presetClass="path" presetSubtype="0" accel="40000" decel="40000" fill="hold" nodeType="withEffect">
                                  <p:stCondLst>
                                    <p:cond delay="0"/>
                                  </p:stCondLst>
                                  <p:childTnLst>
                                    <p:animMotion origin="layout" path="M 4.58333E-6 -4.81481E-6 L -0.89454 0.00024 " pathEditMode="relative" rAng="0" ptsTypes="AA">
                                      <p:cBhvr>
                                        <p:cTn id="19" dur="2000" fill="hold"/>
                                        <p:tgtEl>
                                          <p:spTgt spid="18"/>
                                        </p:tgtEl>
                                        <p:attrNameLst>
                                          <p:attrName>ppt_x</p:attrName>
                                          <p:attrName>ppt_y</p:attrName>
                                        </p:attrNameLst>
                                      </p:cBhvr>
                                      <p:rCtr x="-44727" y="0"/>
                                    </p:animMotion>
                                  </p:childTnLst>
                                </p:cTn>
                              </p:par>
                            </p:childTnLst>
                          </p:cTn>
                        </p:par>
                      </p:childTnLst>
                    </p:cTn>
                  </p:par>
                  <p:par>
                    <p:cTn id="20" fill="hold">
                      <p:stCondLst>
                        <p:cond delay="indefinite"/>
                      </p:stCondLst>
                      <p:childTnLst>
                        <p:par>
                          <p:cTn id="21" fill="hold">
                            <p:stCondLst>
                              <p:cond delay="0"/>
                            </p:stCondLst>
                            <p:childTnLst>
                              <p:par>
                                <p:cTn id="22" presetID="42" presetClass="path" presetSubtype="0" accel="40000" decel="40000" fill="hold" nodeType="clickEffect">
                                  <p:stCondLst>
                                    <p:cond delay="0"/>
                                  </p:stCondLst>
                                  <p:childTnLst>
                                    <p:animMotion origin="layout" path="M -0.89453 0.00023 L -1.03919 -0.0007 " pathEditMode="relative" rAng="0" ptsTypes="AA">
                                      <p:cBhvr>
                                        <p:cTn id="23" dur="1500" fill="hold"/>
                                        <p:tgtEl>
                                          <p:spTgt spid="4"/>
                                        </p:tgtEl>
                                        <p:attrNameLst>
                                          <p:attrName>ppt_x</p:attrName>
                                          <p:attrName>ppt_y</p:attrName>
                                        </p:attrNameLst>
                                      </p:cBhvr>
                                      <p:rCtr x="-7240" y="-46"/>
                                    </p:animMotion>
                                  </p:childTnLst>
                                </p:cTn>
                              </p:par>
                              <p:par>
                                <p:cTn id="24" presetID="42" presetClass="path" presetSubtype="0" accel="40000" decel="40000" fill="hold" nodeType="withEffect">
                                  <p:stCondLst>
                                    <p:cond delay="0"/>
                                  </p:stCondLst>
                                  <p:childTnLst>
                                    <p:animMotion origin="layout" path="M -0.89453 0.00023 L -1.03919 -0.0007 " pathEditMode="relative" rAng="0" ptsTypes="AA">
                                      <p:cBhvr>
                                        <p:cTn id="25" dur="1500" fill="hold"/>
                                        <p:tgtEl>
                                          <p:spTgt spid="162"/>
                                        </p:tgtEl>
                                        <p:attrNameLst>
                                          <p:attrName>ppt_x</p:attrName>
                                          <p:attrName>ppt_y</p:attrName>
                                        </p:attrNameLst>
                                      </p:cBhvr>
                                      <p:rCtr x="-7240" y="-46"/>
                                    </p:animMotion>
                                  </p:childTnLst>
                                </p:cTn>
                              </p:par>
                              <p:par>
                                <p:cTn id="26" presetID="42" presetClass="path" presetSubtype="0" accel="40000" decel="40000" fill="hold" grpId="1" nodeType="withEffect">
                                  <p:stCondLst>
                                    <p:cond delay="0"/>
                                  </p:stCondLst>
                                  <p:childTnLst>
                                    <p:animMotion origin="layout" path="M -0.89453 0.00023 L -1.03919 -0.00069 " pathEditMode="relative" rAng="0" ptsTypes="AA">
                                      <p:cBhvr>
                                        <p:cTn id="27" dur="1500" fill="hold"/>
                                        <p:tgtEl>
                                          <p:spTgt spid="9"/>
                                        </p:tgtEl>
                                        <p:attrNameLst>
                                          <p:attrName>ppt_x</p:attrName>
                                          <p:attrName>ppt_y</p:attrName>
                                        </p:attrNameLst>
                                      </p:cBhvr>
                                      <p:rCtr x="-7240" y="-46"/>
                                    </p:animMotion>
                                  </p:childTnLst>
                                </p:cTn>
                              </p:par>
                              <p:par>
                                <p:cTn id="28" presetID="42" presetClass="path" presetSubtype="0" accel="40000" decel="40000" fill="hold" grpId="1" nodeType="withEffect">
                                  <p:stCondLst>
                                    <p:cond delay="0"/>
                                  </p:stCondLst>
                                  <p:childTnLst>
                                    <p:animMotion origin="layout" path="M -0.89453 0.00023 L -1.03919 -0.0007 " pathEditMode="relative" rAng="0" ptsTypes="AA">
                                      <p:cBhvr>
                                        <p:cTn id="29" dur="1500" fill="hold"/>
                                        <p:tgtEl>
                                          <p:spTgt spid="13"/>
                                        </p:tgtEl>
                                        <p:attrNameLst>
                                          <p:attrName>ppt_x</p:attrName>
                                          <p:attrName>ppt_y</p:attrName>
                                        </p:attrNameLst>
                                      </p:cBhvr>
                                      <p:rCtr x="-7240" y="-46"/>
                                    </p:animMotion>
                                  </p:childTnLst>
                                </p:cTn>
                              </p:par>
                              <p:par>
                                <p:cTn id="30" presetID="3" presetClass="emph" presetSubtype="6" fill="hold" grpId="3" nodeType="withEffect">
                                  <p:stCondLst>
                                    <p:cond delay="0"/>
                                  </p:stCondLst>
                                  <p:childTnLst>
                                    <p:animClr clrSpc="hsl" dir="cw">
                                      <p:cBhvr override="childStyle">
                                        <p:cTn id="31" dur="1000" fill="hold"/>
                                        <p:tgtEl>
                                          <p:spTgt spid="13"/>
                                        </p:tgtEl>
                                        <p:attrNameLst>
                                          <p:attrName>style.color</p:attrName>
                                        </p:attrNameLst>
                                      </p:cBhvr>
                                      <p:to>
                                        <a:srgbClr val="A6A6A6"/>
                                      </p:to>
                                    </p:animClr>
                                  </p:childTnLst>
                                </p:cTn>
                              </p:par>
                              <p:par>
                                <p:cTn id="32" presetID="42" presetClass="path" presetSubtype="0" accel="40000" decel="40000" fill="hold" grpId="1" nodeType="withEffect">
                                  <p:stCondLst>
                                    <p:cond delay="0"/>
                                  </p:stCondLst>
                                  <p:childTnLst>
                                    <p:animMotion origin="layout" path="M -0.89453 0.00023 L -1.03919 -0.00069 " pathEditMode="relative" rAng="0" ptsTypes="AA">
                                      <p:cBhvr>
                                        <p:cTn id="33" dur="1500" fill="hold"/>
                                        <p:tgtEl>
                                          <p:spTgt spid="12"/>
                                        </p:tgtEl>
                                        <p:attrNameLst>
                                          <p:attrName>ppt_x</p:attrName>
                                          <p:attrName>ppt_y</p:attrName>
                                        </p:attrNameLst>
                                      </p:cBhvr>
                                      <p:rCtr x="-7240" y="-46"/>
                                    </p:animMotion>
                                  </p:childTnLst>
                                </p:cTn>
                              </p:par>
                              <p:par>
                                <p:cTn id="34" presetID="3" presetClass="emph" presetSubtype="2" fill="hold" grpId="3" nodeType="withEffect">
                                  <p:stCondLst>
                                    <p:cond delay="0"/>
                                  </p:stCondLst>
                                  <p:childTnLst>
                                    <p:animClr clrSpc="rgb" dir="cw">
                                      <p:cBhvr override="childStyle">
                                        <p:cTn id="35" dur="1000" fill="hold"/>
                                        <p:tgtEl>
                                          <p:spTgt spid="12"/>
                                        </p:tgtEl>
                                        <p:attrNameLst>
                                          <p:attrName>style.color</p:attrName>
                                        </p:attrNameLst>
                                      </p:cBhvr>
                                      <p:to>
                                        <a:schemeClr val="tx1"/>
                                      </p:to>
                                    </p:animClr>
                                  </p:childTnLst>
                                </p:cTn>
                              </p:par>
                              <p:par>
                                <p:cTn id="36" presetID="42" presetClass="path" presetSubtype="0" accel="40000" decel="40000" fill="hold" nodeType="withEffect">
                                  <p:stCondLst>
                                    <p:cond delay="0"/>
                                  </p:stCondLst>
                                  <p:childTnLst>
                                    <p:animMotion origin="layout" path="M -0.89454 0.00024 L -1.0392 -0.00069 " pathEditMode="relative" rAng="0" ptsTypes="AA">
                                      <p:cBhvr>
                                        <p:cTn id="37" dur="1500" fill="hold"/>
                                        <p:tgtEl>
                                          <p:spTgt spid="18"/>
                                        </p:tgtEl>
                                        <p:attrNameLst>
                                          <p:attrName>ppt_x</p:attrName>
                                          <p:attrName>ppt_y</p:attrName>
                                        </p:attrNameLst>
                                      </p:cBhvr>
                                      <p:rCtr x="-7240" y="-46"/>
                                    </p:animMotion>
                                  </p:childTnLst>
                                </p:cTn>
                              </p:par>
                            </p:childTnLst>
                          </p:cTn>
                        </p:par>
                      </p:childTnLst>
                    </p:cTn>
                  </p:par>
                  <p:par>
                    <p:cTn id="38" fill="hold">
                      <p:stCondLst>
                        <p:cond delay="indefinite"/>
                      </p:stCondLst>
                      <p:childTnLst>
                        <p:par>
                          <p:cTn id="39" fill="hold">
                            <p:stCondLst>
                              <p:cond delay="0"/>
                            </p:stCondLst>
                            <p:childTnLst>
                              <p:par>
                                <p:cTn id="40" presetID="42" presetClass="path" presetSubtype="0" accel="40000" decel="60000" fill="hold" nodeType="clickEffect">
                                  <p:stCondLst>
                                    <p:cond delay="0"/>
                                  </p:stCondLst>
                                  <p:childTnLst>
                                    <p:animMotion origin="layout" path="M -1.03919 -0.0007 L -1.18724 0.00393 " pathEditMode="relative" rAng="0" ptsTypes="AA">
                                      <p:cBhvr>
                                        <p:cTn id="41" dur="1500" fill="hold"/>
                                        <p:tgtEl>
                                          <p:spTgt spid="4"/>
                                        </p:tgtEl>
                                        <p:attrNameLst>
                                          <p:attrName>ppt_x</p:attrName>
                                          <p:attrName>ppt_y</p:attrName>
                                        </p:attrNameLst>
                                      </p:cBhvr>
                                      <p:rCtr x="-7409" y="231"/>
                                    </p:animMotion>
                                  </p:childTnLst>
                                </p:cTn>
                              </p:par>
                              <p:par>
                                <p:cTn id="42" presetID="42" presetClass="path" presetSubtype="0" accel="40000" decel="60000" fill="hold" nodeType="withEffect">
                                  <p:stCondLst>
                                    <p:cond delay="0"/>
                                  </p:stCondLst>
                                  <p:childTnLst>
                                    <p:animMotion origin="layout" path="M -1.03919 -0.0007 L -1.18724 0.00393 " pathEditMode="relative" rAng="0" ptsTypes="AA">
                                      <p:cBhvr>
                                        <p:cTn id="43" dur="1500" fill="hold"/>
                                        <p:tgtEl>
                                          <p:spTgt spid="162"/>
                                        </p:tgtEl>
                                        <p:attrNameLst>
                                          <p:attrName>ppt_x</p:attrName>
                                          <p:attrName>ppt_y</p:attrName>
                                        </p:attrNameLst>
                                      </p:cBhvr>
                                      <p:rCtr x="-7409" y="231"/>
                                    </p:animMotion>
                                  </p:childTnLst>
                                </p:cTn>
                              </p:par>
                              <p:par>
                                <p:cTn id="44" presetID="42" presetClass="path" presetSubtype="0" accel="40000" decel="60000" fill="hold" grpId="2" nodeType="withEffect">
                                  <p:stCondLst>
                                    <p:cond delay="0"/>
                                  </p:stCondLst>
                                  <p:childTnLst>
                                    <p:animMotion origin="layout" path="M -1.03919 -0.00069 L -1.18723 0.00394 " pathEditMode="relative" rAng="0" ptsTypes="AA">
                                      <p:cBhvr>
                                        <p:cTn id="45" dur="1500" fill="hold"/>
                                        <p:tgtEl>
                                          <p:spTgt spid="9"/>
                                        </p:tgtEl>
                                        <p:attrNameLst>
                                          <p:attrName>ppt_x</p:attrName>
                                          <p:attrName>ppt_y</p:attrName>
                                        </p:attrNameLst>
                                      </p:cBhvr>
                                      <p:rCtr x="-7409" y="231"/>
                                    </p:animMotion>
                                  </p:childTnLst>
                                </p:cTn>
                              </p:par>
                              <p:par>
                                <p:cTn id="46" presetID="42" presetClass="path" presetSubtype="0" accel="40000" decel="60000" fill="hold" grpId="2" nodeType="withEffect">
                                  <p:stCondLst>
                                    <p:cond delay="0"/>
                                  </p:stCondLst>
                                  <p:childTnLst>
                                    <p:animMotion origin="layout" path="M -1.03919 -0.0007 L -1.18723 0.00393 " pathEditMode="relative" rAng="0" ptsTypes="AA">
                                      <p:cBhvr>
                                        <p:cTn id="47" dur="1500" fill="hold"/>
                                        <p:tgtEl>
                                          <p:spTgt spid="13"/>
                                        </p:tgtEl>
                                        <p:attrNameLst>
                                          <p:attrName>ppt_x</p:attrName>
                                          <p:attrName>ppt_y</p:attrName>
                                        </p:attrNameLst>
                                      </p:cBhvr>
                                      <p:rCtr x="-7409" y="231"/>
                                    </p:animMotion>
                                  </p:childTnLst>
                                </p:cTn>
                              </p:par>
                              <p:par>
                                <p:cTn id="48" presetID="42" presetClass="path" presetSubtype="0" accel="40000" decel="60000" fill="hold" grpId="2" nodeType="withEffect">
                                  <p:stCondLst>
                                    <p:cond delay="0"/>
                                  </p:stCondLst>
                                  <p:childTnLst>
                                    <p:animMotion origin="layout" path="M -1.03919 -0.00069 L -1.18724 0.00394 " pathEditMode="relative" rAng="0" ptsTypes="AA">
                                      <p:cBhvr>
                                        <p:cTn id="49" dur="1500" fill="hold"/>
                                        <p:tgtEl>
                                          <p:spTgt spid="12"/>
                                        </p:tgtEl>
                                        <p:attrNameLst>
                                          <p:attrName>ppt_x</p:attrName>
                                          <p:attrName>ppt_y</p:attrName>
                                        </p:attrNameLst>
                                      </p:cBhvr>
                                      <p:rCtr x="-7409" y="231"/>
                                    </p:animMotion>
                                  </p:childTnLst>
                                </p:cTn>
                              </p:par>
                              <p:par>
                                <p:cTn id="50" presetID="42" presetClass="path" presetSubtype="0" accel="40000" decel="60000" fill="hold" nodeType="withEffect">
                                  <p:stCondLst>
                                    <p:cond delay="0"/>
                                  </p:stCondLst>
                                  <p:childTnLst>
                                    <p:animMotion origin="layout" path="M -1.0392 -0.00069 L -1.18724 0.00394 " pathEditMode="relative" rAng="0" ptsTypes="AA">
                                      <p:cBhvr>
                                        <p:cTn id="51" dur="1500" fill="hold"/>
                                        <p:tgtEl>
                                          <p:spTgt spid="18"/>
                                        </p:tgtEl>
                                        <p:attrNameLst>
                                          <p:attrName>ppt_x</p:attrName>
                                          <p:attrName>ppt_y</p:attrName>
                                        </p:attrNameLst>
                                      </p:cBhvr>
                                      <p:rCtr x="-7409" y="23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2" grpId="1"/>
      <p:bldP spid="12" grpId="2"/>
      <p:bldP spid="12" grpId="3"/>
      <p:bldP spid="13" grpId="0"/>
      <p:bldP spid="13" grpId="1"/>
      <p:bldP spid="13" grpId="2"/>
      <p:bldP spid="13" grpId="3"/>
      <p:bldP spid="9" grpId="0"/>
      <p:bldP spid="9" grpId="1"/>
      <p:bldP spid="9" grpId="2"/>
      <p:bldP spid="3"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Freeform 16"/>
          <p:cNvSpPr/>
          <p:nvPr/>
        </p:nvSpPr>
        <p:spPr>
          <a:xfrm>
            <a:off x="1266091" y="2108177"/>
            <a:ext cx="1544364" cy="4349769"/>
          </a:xfrm>
          <a:custGeom>
            <a:avLst/>
            <a:gdLst>
              <a:gd name="connsiteX0" fmla="*/ 0 w 1544364"/>
              <a:gd name="connsiteY0" fmla="*/ 0 h 3839134"/>
              <a:gd name="connsiteX1" fmla="*/ 1544364 w 1544364"/>
              <a:gd name="connsiteY1" fmla="*/ 0 h 3839134"/>
              <a:gd name="connsiteX2" fmla="*/ 1544364 w 1544364"/>
              <a:gd name="connsiteY2" fmla="*/ 3839134 h 3839134"/>
              <a:gd name="connsiteX3" fmla="*/ 0 w 1544364"/>
              <a:gd name="connsiteY3" fmla="*/ 3839134 h 3839134"/>
              <a:gd name="connsiteX4" fmla="*/ 0 w 1544364"/>
              <a:gd name="connsiteY4" fmla="*/ 0 h 3839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4364" h="3839134">
                <a:moveTo>
                  <a:pt x="0" y="0"/>
                </a:moveTo>
                <a:lnTo>
                  <a:pt x="1544364" y="0"/>
                </a:lnTo>
                <a:lnTo>
                  <a:pt x="1544364" y="3839134"/>
                </a:lnTo>
                <a:lnTo>
                  <a:pt x="0" y="3839134"/>
                </a:lnTo>
                <a:lnTo>
                  <a:pt x="0" y="0"/>
                </a:lnTo>
                <a:close/>
              </a:path>
            </a:pathLst>
          </a:custGeom>
        </p:spPr>
        <p:style>
          <a:lnRef idx="1">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74676" tIns="74676" rIns="99568" bIns="112014" numCol="1" spcCol="1270" anchor="t" anchorCtr="0">
            <a:noAutofit/>
          </a:bodyPr>
          <a:lstStyle/>
          <a:p>
            <a:pPr marL="144000" lvl="1" indent="-144000" algn="l" defTabSz="622300">
              <a:lnSpc>
                <a:spcPct val="114000"/>
              </a:lnSpc>
              <a:spcBef>
                <a:spcPct val="0"/>
              </a:spcBef>
              <a:spcAft>
                <a:spcPct val="15000"/>
              </a:spcAft>
              <a:buFont typeface="Arial" charset="0"/>
              <a:buChar char="•"/>
            </a:pPr>
            <a:endParaRPr lang="en-US" sz="1400" kern="1200" dirty="0"/>
          </a:p>
          <a:p>
            <a:pPr marL="144000" lvl="1" indent="-144000" algn="l" defTabSz="622300">
              <a:lnSpc>
                <a:spcPct val="114000"/>
              </a:lnSpc>
              <a:spcBef>
                <a:spcPct val="0"/>
              </a:spcBef>
              <a:spcAft>
                <a:spcPct val="15000"/>
              </a:spcAft>
              <a:buFont typeface="Arial" charset="0"/>
              <a:buChar char="•"/>
            </a:pPr>
            <a:endParaRPr lang="en-US" sz="1400" kern="1200" dirty="0"/>
          </a:p>
          <a:p>
            <a:pPr marL="144000" lvl="1" indent="-144000" algn="l" defTabSz="622300">
              <a:lnSpc>
                <a:spcPct val="114000"/>
              </a:lnSpc>
              <a:spcBef>
                <a:spcPct val="0"/>
              </a:spcBef>
              <a:spcAft>
                <a:spcPct val="15000"/>
              </a:spcAft>
              <a:buFont typeface="Arial" charset="0"/>
              <a:buChar char="•"/>
            </a:pPr>
            <a:endParaRPr lang="en-US" sz="1400" dirty="0"/>
          </a:p>
          <a:p>
            <a:pPr marL="144000" lvl="1" indent="-144000" algn="l" defTabSz="622300">
              <a:lnSpc>
                <a:spcPct val="114000"/>
              </a:lnSpc>
              <a:spcBef>
                <a:spcPct val="0"/>
              </a:spcBef>
              <a:spcAft>
                <a:spcPct val="15000"/>
              </a:spcAft>
              <a:buFont typeface="Arial" charset="0"/>
              <a:buChar char="•"/>
            </a:pPr>
            <a:endParaRPr lang="en-US" sz="1000" kern="1200" dirty="0"/>
          </a:p>
          <a:p>
            <a:pPr marL="144000" lvl="1" indent="-144000" algn="l" defTabSz="622300">
              <a:lnSpc>
                <a:spcPct val="114000"/>
              </a:lnSpc>
              <a:spcBef>
                <a:spcPct val="0"/>
              </a:spcBef>
              <a:spcAft>
                <a:spcPct val="15000"/>
              </a:spcAft>
              <a:buFont typeface="Arial" charset="0"/>
              <a:buChar char="•"/>
            </a:pPr>
            <a:r>
              <a:rPr lang="en-US" sz="1400" kern="1200" dirty="0"/>
              <a:t>ANU Facebook</a:t>
            </a:r>
          </a:p>
          <a:p>
            <a:pPr marL="144000" lvl="1" indent="-144000" algn="l" defTabSz="622300">
              <a:lnSpc>
                <a:spcPct val="114000"/>
              </a:lnSpc>
              <a:spcBef>
                <a:spcPct val="0"/>
              </a:spcBef>
              <a:spcAft>
                <a:spcPct val="15000"/>
              </a:spcAft>
              <a:buFont typeface="Arial" charset="0"/>
              <a:buChar char="•"/>
            </a:pPr>
            <a:r>
              <a:rPr lang="en-US" sz="1400" kern="1200" dirty="0"/>
              <a:t>Large sample</a:t>
            </a:r>
          </a:p>
          <a:p>
            <a:pPr marL="144000" lvl="1" indent="-144000" algn="l" defTabSz="622300">
              <a:lnSpc>
                <a:spcPct val="114000"/>
              </a:lnSpc>
              <a:spcBef>
                <a:spcPct val="0"/>
              </a:spcBef>
              <a:spcAft>
                <a:spcPct val="15000"/>
              </a:spcAft>
              <a:buFont typeface="Arial" charset="0"/>
              <a:buChar char="•"/>
            </a:pPr>
            <a:r>
              <a:rPr lang="en-US" sz="1400" kern="1200" dirty="0"/>
              <a:t>Definitive answer to</a:t>
            </a:r>
            <a:br>
              <a:rPr lang="en-US" sz="1400" dirty="0"/>
            </a:br>
            <a:r>
              <a:rPr lang="en-US" sz="1400" dirty="0"/>
              <a:t>“Website or Chatbot?”</a:t>
            </a:r>
            <a:endParaRPr lang="en-US" sz="1400" kern="1200" dirty="0"/>
          </a:p>
        </p:txBody>
      </p:sp>
      <p:sp>
        <p:nvSpPr>
          <p:cNvPr id="16" name="Freeform 15"/>
          <p:cNvSpPr/>
          <p:nvPr/>
        </p:nvSpPr>
        <p:spPr>
          <a:xfrm>
            <a:off x="1266091" y="1604410"/>
            <a:ext cx="1544364" cy="503768"/>
          </a:xfrm>
          <a:custGeom>
            <a:avLst/>
            <a:gdLst>
              <a:gd name="connsiteX0" fmla="*/ 0 w 1544364"/>
              <a:gd name="connsiteY0" fmla="*/ 0 h 503768"/>
              <a:gd name="connsiteX1" fmla="*/ 1544364 w 1544364"/>
              <a:gd name="connsiteY1" fmla="*/ 0 h 503768"/>
              <a:gd name="connsiteX2" fmla="*/ 1544364 w 1544364"/>
              <a:gd name="connsiteY2" fmla="*/ 503768 h 503768"/>
              <a:gd name="connsiteX3" fmla="*/ 0 w 1544364"/>
              <a:gd name="connsiteY3" fmla="*/ 503768 h 503768"/>
              <a:gd name="connsiteX4" fmla="*/ 0 w 1544364"/>
              <a:gd name="connsiteY4" fmla="*/ 0 h 5037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4364" h="503768">
                <a:moveTo>
                  <a:pt x="0" y="0"/>
                </a:moveTo>
                <a:lnTo>
                  <a:pt x="1544364" y="0"/>
                </a:lnTo>
                <a:lnTo>
                  <a:pt x="1544364" y="503768"/>
                </a:lnTo>
                <a:lnTo>
                  <a:pt x="0" y="503768"/>
                </a:lnTo>
                <a:lnTo>
                  <a:pt x="0" y="0"/>
                </a:lnTo>
                <a:close/>
              </a:path>
            </a:pathLst>
          </a:custGeom>
        </p:spPr>
        <p:style>
          <a:lnRef idx="1">
            <a:schemeClr val="accen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99568" tIns="56896" rIns="99568" bIns="56896" numCol="1" spcCol="1270" anchor="ctr" anchorCtr="0">
            <a:noAutofit/>
          </a:bodyPr>
          <a:lstStyle/>
          <a:p>
            <a:pPr lvl="0" algn="ctr" defTabSz="622300">
              <a:lnSpc>
                <a:spcPct val="90000"/>
              </a:lnSpc>
              <a:spcBef>
                <a:spcPct val="0"/>
              </a:spcBef>
              <a:spcAft>
                <a:spcPct val="35000"/>
              </a:spcAft>
            </a:pPr>
            <a:r>
              <a:rPr lang="en-US" sz="1400" kern="1200" dirty="0"/>
              <a:t>Poll</a:t>
            </a:r>
          </a:p>
        </p:txBody>
      </p:sp>
      <p:sp>
        <p:nvSpPr>
          <p:cNvPr id="19" name="Freeform 18"/>
          <p:cNvSpPr/>
          <p:nvPr/>
        </p:nvSpPr>
        <p:spPr>
          <a:xfrm>
            <a:off x="3026667" y="2108177"/>
            <a:ext cx="1544364" cy="4349769"/>
          </a:xfrm>
          <a:custGeom>
            <a:avLst/>
            <a:gdLst>
              <a:gd name="connsiteX0" fmla="*/ 0 w 1544364"/>
              <a:gd name="connsiteY0" fmla="*/ 0 h 3839134"/>
              <a:gd name="connsiteX1" fmla="*/ 1544364 w 1544364"/>
              <a:gd name="connsiteY1" fmla="*/ 0 h 3839134"/>
              <a:gd name="connsiteX2" fmla="*/ 1544364 w 1544364"/>
              <a:gd name="connsiteY2" fmla="*/ 3839134 h 3839134"/>
              <a:gd name="connsiteX3" fmla="*/ 0 w 1544364"/>
              <a:gd name="connsiteY3" fmla="*/ 3839134 h 3839134"/>
              <a:gd name="connsiteX4" fmla="*/ 0 w 1544364"/>
              <a:gd name="connsiteY4" fmla="*/ 0 h 3839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4364" h="3839134">
                <a:moveTo>
                  <a:pt x="0" y="0"/>
                </a:moveTo>
                <a:lnTo>
                  <a:pt x="1544364" y="0"/>
                </a:lnTo>
                <a:lnTo>
                  <a:pt x="1544364" y="3839134"/>
                </a:lnTo>
                <a:lnTo>
                  <a:pt x="0" y="3839134"/>
                </a:lnTo>
                <a:lnTo>
                  <a:pt x="0" y="0"/>
                </a:lnTo>
                <a:close/>
              </a:path>
            </a:pathLst>
          </a:custGeom>
        </p:spPr>
        <p:style>
          <a:lnRef idx="1">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74676" tIns="74676" rIns="99568" bIns="112014" numCol="1" spcCol="1270" anchor="t" anchorCtr="0">
            <a:noAutofit/>
          </a:bodyPr>
          <a:lstStyle/>
          <a:p>
            <a:pPr marL="144000" lvl="1" indent="-144000" defTabSz="622300">
              <a:lnSpc>
                <a:spcPct val="114000"/>
              </a:lnSpc>
              <a:spcBef>
                <a:spcPct val="0"/>
              </a:spcBef>
              <a:spcAft>
                <a:spcPct val="15000"/>
              </a:spcAft>
              <a:buFont typeface="Arial" charset="0"/>
              <a:buChar char="•"/>
            </a:pPr>
            <a:endParaRPr lang="en-US" sz="1400" dirty="0"/>
          </a:p>
          <a:p>
            <a:pPr marL="144000" lvl="1" indent="-144000" defTabSz="622300">
              <a:lnSpc>
                <a:spcPct val="114000"/>
              </a:lnSpc>
              <a:spcBef>
                <a:spcPct val="0"/>
              </a:spcBef>
              <a:spcAft>
                <a:spcPct val="15000"/>
              </a:spcAft>
              <a:buFont typeface="Arial" charset="0"/>
              <a:buChar char="•"/>
            </a:pPr>
            <a:endParaRPr lang="en-US" sz="1400" dirty="0"/>
          </a:p>
          <a:p>
            <a:pPr marL="144000" lvl="1" indent="-144000" defTabSz="622300">
              <a:lnSpc>
                <a:spcPct val="114000"/>
              </a:lnSpc>
              <a:spcBef>
                <a:spcPct val="0"/>
              </a:spcBef>
              <a:spcAft>
                <a:spcPct val="15000"/>
              </a:spcAft>
              <a:buFont typeface="Arial" charset="0"/>
              <a:buChar char="•"/>
            </a:pPr>
            <a:endParaRPr lang="en-US" sz="1400" dirty="0"/>
          </a:p>
          <a:p>
            <a:pPr marL="144000" lvl="1" indent="-144000" defTabSz="622300">
              <a:lnSpc>
                <a:spcPct val="114000"/>
              </a:lnSpc>
              <a:spcBef>
                <a:spcPct val="0"/>
              </a:spcBef>
              <a:spcAft>
                <a:spcPct val="15000"/>
              </a:spcAft>
              <a:buFont typeface="Arial" charset="0"/>
              <a:buChar char="•"/>
            </a:pPr>
            <a:endParaRPr lang="en-US" sz="1000" dirty="0"/>
          </a:p>
          <a:p>
            <a:pPr marL="144000" lvl="1" indent="-144000" defTabSz="622300">
              <a:lnSpc>
                <a:spcPct val="114000"/>
              </a:lnSpc>
              <a:spcBef>
                <a:spcPct val="0"/>
              </a:spcBef>
              <a:spcAft>
                <a:spcPct val="15000"/>
              </a:spcAft>
              <a:buFont typeface="Arial" charset="0"/>
              <a:buChar char="•"/>
            </a:pPr>
            <a:r>
              <a:rPr lang="en-US" sz="1400" dirty="0"/>
              <a:t>ANU Facebook</a:t>
            </a:r>
          </a:p>
          <a:p>
            <a:pPr marL="144000" lvl="1" indent="-144000" defTabSz="622300">
              <a:lnSpc>
                <a:spcPct val="114000"/>
              </a:lnSpc>
              <a:spcBef>
                <a:spcPct val="0"/>
              </a:spcBef>
              <a:spcAft>
                <a:spcPct val="15000"/>
              </a:spcAft>
              <a:buFont typeface="Arial" charset="0"/>
              <a:buChar char="•"/>
            </a:pPr>
            <a:r>
              <a:rPr lang="en-US" sz="1400" dirty="0"/>
              <a:t>31 responses</a:t>
            </a:r>
          </a:p>
          <a:p>
            <a:pPr marL="144000" lvl="1" indent="-144000" defTabSz="622300">
              <a:lnSpc>
                <a:spcPct val="114000"/>
              </a:lnSpc>
              <a:spcBef>
                <a:spcPct val="0"/>
              </a:spcBef>
              <a:spcAft>
                <a:spcPct val="15000"/>
              </a:spcAft>
              <a:buFont typeface="Arial" charset="0"/>
              <a:buChar char="•"/>
            </a:pPr>
            <a:r>
              <a:rPr lang="en-US" sz="1400" dirty="0"/>
              <a:t>Useful and clear data</a:t>
            </a:r>
          </a:p>
          <a:p>
            <a:pPr marL="144000" lvl="1" indent="-144000" defTabSz="622300">
              <a:lnSpc>
                <a:spcPct val="114000"/>
              </a:lnSpc>
              <a:spcBef>
                <a:spcPct val="0"/>
              </a:spcBef>
              <a:spcAft>
                <a:spcPct val="15000"/>
              </a:spcAft>
              <a:buFont typeface="Arial" charset="0"/>
              <a:buChar char="•"/>
            </a:pPr>
            <a:r>
              <a:rPr lang="en-US" sz="1400" dirty="0"/>
              <a:t>Narrowed project scope</a:t>
            </a:r>
          </a:p>
        </p:txBody>
      </p:sp>
      <p:sp>
        <p:nvSpPr>
          <p:cNvPr id="18" name="Freeform 17"/>
          <p:cNvSpPr/>
          <p:nvPr/>
        </p:nvSpPr>
        <p:spPr>
          <a:xfrm>
            <a:off x="3026667" y="1604410"/>
            <a:ext cx="1544364" cy="503768"/>
          </a:xfrm>
          <a:custGeom>
            <a:avLst/>
            <a:gdLst>
              <a:gd name="connsiteX0" fmla="*/ 0 w 1544364"/>
              <a:gd name="connsiteY0" fmla="*/ 0 h 503768"/>
              <a:gd name="connsiteX1" fmla="*/ 1544364 w 1544364"/>
              <a:gd name="connsiteY1" fmla="*/ 0 h 503768"/>
              <a:gd name="connsiteX2" fmla="*/ 1544364 w 1544364"/>
              <a:gd name="connsiteY2" fmla="*/ 503768 h 503768"/>
              <a:gd name="connsiteX3" fmla="*/ 0 w 1544364"/>
              <a:gd name="connsiteY3" fmla="*/ 503768 h 503768"/>
              <a:gd name="connsiteX4" fmla="*/ 0 w 1544364"/>
              <a:gd name="connsiteY4" fmla="*/ 0 h 5037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4364" h="503768">
                <a:moveTo>
                  <a:pt x="0" y="0"/>
                </a:moveTo>
                <a:lnTo>
                  <a:pt x="1544364" y="0"/>
                </a:lnTo>
                <a:lnTo>
                  <a:pt x="1544364" y="503768"/>
                </a:lnTo>
                <a:lnTo>
                  <a:pt x="0" y="503768"/>
                </a:lnTo>
                <a:lnTo>
                  <a:pt x="0" y="0"/>
                </a:lnTo>
                <a:close/>
              </a:path>
            </a:pathLst>
          </a:custGeom>
        </p:spPr>
        <p:style>
          <a:lnRef idx="1">
            <a:schemeClr val="accen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99568" tIns="56896" rIns="99568" bIns="56896" numCol="1" spcCol="1270" anchor="ctr" anchorCtr="0">
            <a:noAutofit/>
          </a:bodyPr>
          <a:lstStyle/>
          <a:p>
            <a:pPr lvl="0" algn="ctr" defTabSz="622300">
              <a:lnSpc>
                <a:spcPct val="90000"/>
              </a:lnSpc>
              <a:spcBef>
                <a:spcPct val="0"/>
              </a:spcBef>
              <a:spcAft>
                <a:spcPct val="35000"/>
              </a:spcAft>
            </a:pPr>
            <a:r>
              <a:rPr lang="en-US" sz="1400" kern="1200" dirty="0"/>
              <a:t>Survey</a:t>
            </a:r>
          </a:p>
        </p:txBody>
      </p:sp>
      <p:sp>
        <p:nvSpPr>
          <p:cNvPr id="26" name="Freeform 25"/>
          <p:cNvSpPr/>
          <p:nvPr/>
        </p:nvSpPr>
        <p:spPr>
          <a:xfrm>
            <a:off x="4787243" y="2108177"/>
            <a:ext cx="1544364" cy="4349769"/>
          </a:xfrm>
          <a:custGeom>
            <a:avLst/>
            <a:gdLst>
              <a:gd name="connsiteX0" fmla="*/ 0 w 1544364"/>
              <a:gd name="connsiteY0" fmla="*/ 0 h 3839134"/>
              <a:gd name="connsiteX1" fmla="*/ 1544364 w 1544364"/>
              <a:gd name="connsiteY1" fmla="*/ 0 h 3839134"/>
              <a:gd name="connsiteX2" fmla="*/ 1544364 w 1544364"/>
              <a:gd name="connsiteY2" fmla="*/ 3839134 h 3839134"/>
              <a:gd name="connsiteX3" fmla="*/ 0 w 1544364"/>
              <a:gd name="connsiteY3" fmla="*/ 3839134 h 3839134"/>
              <a:gd name="connsiteX4" fmla="*/ 0 w 1544364"/>
              <a:gd name="connsiteY4" fmla="*/ 0 h 3839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4364" h="3839134">
                <a:moveTo>
                  <a:pt x="0" y="0"/>
                </a:moveTo>
                <a:lnTo>
                  <a:pt x="1544364" y="0"/>
                </a:lnTo>
                <a:lnTo>
                  <a:pt x="1544364" y="3839134"/>
                </a:lnTo>
                <a:lnTo>
                  <a:pt x="0" y="3839134"/>
                </a:lnTo>
                <a:lnTo>
                  <a:pt x="0" y="0"/>
                </a:lnTo>
                <a:close/>
              </a:path>
            </a:pathLst>
          </a:custGeom>
        </p:spPr>
        <p:style>
          <a:lnRef idx="1">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74676" tIns="74676" rIns="99568" bIns="112014" numCol="1" spcCol="1270" anchor="t" anchorCtr="0">
            <a:noAutofit/>
          </a:bodyPr>
          <a:lstStyle/>
          <a:p>
            <a:pPr marL="144000" lvl="1" indent="-144000" defTabSz="622300">
              <a:lnSpc>
                <a:spcPct val="114000"/>
              </a:lnSpc>
              <a:spcBef>
                <a:spcPct val="0"/>
              </a:spcBef>
              <a:spcAft>
                <a:spcPct val="15000"/>
              </a:spcAft>
              <a:buFont typeface="Arial" charset="0"/>
              <a:buChar char="•"/>
            </a:pPr>
            <a:endParaRPr lang="en-US" sz="1400" dirty="0"/>
          </a:p>
          <a:p>
            <a:pPr marL="144000" lvl="1" indent="-144000" defTabSz="622300">
              <a:lnSpc>
                <a:spcPct val="114000"/>
              </a:lnSpc>
              <a:spcBef>
                <a:spcPct val="0"/>
              </a:spcBef>
              <a:spcAft>
                <a:spcPct val="15000"/>
              </a:spcAft>
              <a:buFont typeface="Arial" charset="0"/>
              <a:buChar char="•"/>
            </a:pPr>
            <a:endParaRPr lang="en-US" sz="1400" dirty="0"/>
          </a:p>
          <a:p>
            <a:pPr marL="144000" lvl="1" indent="-144000" defTabSz="622300">
              <a:lnSpc>
                <a:spcPct val="114000"/>
              </a:lnSpc>
              <a:spcBef>
                <a:spcPct val="0"/>
              </a:spcBef>
              <a:spcAft>
                <a:spcPct val="15000"/>
              </a:spcAft>
              <a:buFont typeface="Arial" charset="0"/>
              <a:buChar char="•"/>
            </a:pPr>
            <a:endParaRPr lang="en-US" sz="1400" dirty="0"/>
          </a:p>
          <a:p>
            <a:pPr marL="144000" lvl="1" indent="-144000" defTabSz="622300">
              <a:lnSpc>
                <a:spcPct val="114000"/>
              </a:lnSpc>
              <a:spcBef>
                <a:spcPct val="0"/>
              </a:spcBef>
              <a:spcAft>
                <a:spcPct val="15000"/>
              </a:spcAft>
              <a:buFont typeface="Arial" charset="0"/>
              <a:buChar char="•"/>
            </a:pPr>
            <a:endParaRPr lang="en-US" sz="1000" dirty="0"/>
          </a:p>
          <a:p>
            <a:pPr marL="144000" lvl="1" indent="-144000" defTabSz="622300">
              <a:lnSpc>
                <a:spcPct val="114000"/>
              </a:lnSpc>
              <a:spcBef>
                <a:spcPct val="0"/>
              </a:spcBef>
              <a:spcAft>
                <a:spcPct val="15000"/>
              </a:spcAft>
              <a:buFont typeface="Arial" charset="0"/>
              <a:buChar char="•"/>
            </a:pPr>
            <a:r>
              <a:rPr lang="en-US" sz="1400" dirty="0"/>
              <a:t>APO at </a:t>
            </a:r>
            <a:r>
              <a:rPr lang="en-US" sz="1400" dirty="0" err="1"/>
              <a:t>Fenner</a:t>
            </a:r>
            <a:r>
              <a:rPr lang="en-US" sz="1400" dirty="0"/>
              <a:t> Hall</a:t>
            </a:r>
          </a:p>
          <a:p>
            <a:pPr marL="144000" lvl="1" indent="-144000" defTabSz="622300">
              <a:lnSpc>
                <a:spcPct val="114000"/>
              </a:lnSpc>
              <a:spcBef>
                <a:spcPct val="0"/>
              </a:spcBef>
              <a:spcAft>
                <a:spcPct val="15000"/>
              </a:spcAft>
              <a:buFont typeface="Arial" charset="0"/>
              <a:buChar char="•"/>
            </a:pPr>
            <a:r>
              <a:rPr lang="en-US" sz="1400" dirty="0"/>
              <a:t>Refined survey questions</a:t>
            </a:r>
          </a:p>
          <a:p>
            <a:pPr marL="144000" lvl="1" indent="-144000" defTabSz="622300">
              <a:lnSpc>
                <a:spcPct val="114000"/>
              </a:lnSpc>
              <a:spcBef>
                <a:spcPct val="0"/>
              </a:spcBef>
              <a:spcAft>
                <a:spcPct val="15000"/>
              </a:spcAft>
              <a:buFont typeface="Arial" charset="0"/>
              <a:buChar char="•"/>
            </a:pPr>
            <a:r>
              <a:rPr lang="en-AU" sz="1400" dirty="0"/>
              <a:t>Agreement with poll and survey results</a:t>
            </a:r>
          </a:p>
        </p:txBody>
      </p:sp>
      <p:sp>
        <p:nvSpPr>
          <p:cNvPr id="25" name="Freeform 24"/>
          <p:cNvSpPr/>
          <p:nvPr/>
        </p:nvSpPr>
        <p:spPr>
          <a:xfrm>
            <a:off x="4787243" y="1604410"/>
            <a:ext cx="1544364" cy="503768"/>
          </a:xfrm>
          <a:custGeom>
            <a:avLst/>
            <a:gdLst>
              <a:gd name="connsiteX0" fmla="*/ 0 w 1544364"/>
              <a:gd name="connsiteY0" fmla="*/ 0 h 503768"/>
              <a:gd name="connsiteX1" fmla="*/ 1544364 w 1544364"/>
              <a:gd name="connsiteY1" fmla="*/ 0 h 503768"/>
              <a:gd name="connsiteX2" fmla="*/ 1544364 w 1544364"/>
              <a:gd name="connsiteY2" fmla="*/ 503768 h 503768"/>
              <a:gd name="connsiteX3" fmla="*/ 0 w 1544364"/>
              <a:gd name="connsiteY3" fmla="*/ 503768 h 503768"/>
              <a:gd name="connsiteX4" fmla="*/ 0 w 1544364"/>
              <a:gd name="connsiteY4" fmla="*/ 0 h 5037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4364" h="503768">
                <a:moveTo>
                  <a:pt x="0" y="0"/>
                </a:moveTo>
                <a:lnTo>
                  <a:pt x="1544364" y="0"/>
                </a:lnTo>
                <a:lnTo>
                  <a:pt x="1544364" y="503768"/>
                </a:lnTo>
                <a:lnTo>
                  <a:pt x="0" y="503768"/>
                </a:lnTo>
                <a:lnTo>
                  <a:pt x="0" y="0"/>
                </a:lnTo>
                <a:close/>
              </a:path>
            </a:pathLst>
          </a:custGeom>
        </p:spPr>
        <p:style>
          <a:lnRef idx="1">
            <a:schemeClr val="accen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99568" tIns="56896" rIns="99568" bIns="56896" numCol="1" spcCol="1270" anchor="ctr" anchorCtr="0">
            <a:noAutofit/>
          </a:bodyPr>
          <a:lstStyle/>
          <a:p>
            <a:pPr lvl="0" algn="ctr" defTabSz="622300">
              <a:lnSpc>
                <a:spcPct val="90000"/>
              </a:lnSpc>
              <a:spcBef>
                <a:spcPct val="0"/>
              </a:spcBef>
              <a:spcAft>
                <a:spcPct val="35000"/>
              </a:spcAft>
            </a:pPr>
            <a:r>
              <a:rPr lang="en-US" sz="1400" kern="1200" dirty="0"/>
              <a:t>Interview</a:t>
            </a:r>
          </a:p>
        </p:txBody>
      </p:sp>
      <p:sp>
        <p:nvSpPr>
          <p:cNvPr id="28" name="Freeform 27"/>
          <p:cNvSpPr/>
          <p:nvPr/>
        </p:nvSpPr>
        <p:spPr>
          <a:xfrm>
            <a:off x="6547818" y="2108177"/>
            <a:ext cx="1544364" cy="4349769"/>
          </a:xfrm>
          <a:custGeom>
            <a:avLst/>
            <a:gdLst>
              <a:gd name="connsiteX0" fmla="*/ 0 w 1544364"/>
              <a:gd name="connsiteY0" fmla="*/ 0 h 3839134"/>
              <a:gd name="connsiteX1" fmla="*/ 1544364 w 1544364"/>
              <a:gd name="connsiteY1" fmla="*/ 0 h 3839134"/>
              <a:gd name="connsiteX2" fmla="*/ 1544364 w 1544364"/>
              <a:gd name="connsiteY2" fmla="*/ 3839134 h 3839134"/>
              <a:gd name="connsiteX3" fmla="*/ 0 w 1544364"/>
              <a:gd name="connsiteY3" fmla="*/ 3839134 h 3839134"/>
              <a:gd name="connsiteX4" fmla="*/ 0 w 1544364"/>
              <a:gd name="connsiteY4" fmla="*/ 0 h 3839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4364" h="3839134">
                <a:moveTo>
                  <a:pt x="0" y="0"/>
                </a:moveTo>
                <a:lnTo>
                  <a:pt x="1544364" y="0"/>
                </a:lnTo>
                <a:lnTo>
                  <a:pt x="1544364" y="3839134"/>
                </a:lnTo>
                <a:lnTo>
                  <a:pt x="0" y="3839134"/>
                </a:lnTo>
                <a:lnTo>
                  <a:pt x="0" y="0"/>
                </a:lnTo>
                <a:close/>
              </a:path>
            </a:pathLst>
          </a:custGeom>
        </p:spPr>
        <p:style>
          <a:lnRef idx="1">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74676" tIns="74676" rIns="99568" bIns="112014" numCol="1" spcCol="1270" anchor="t" anchorCtr="0">
            <a:noAutofit/>
          </a:bodyPr>
          <a:lstStyle/>
          <a:p>
            <a:pPr marL="144000" lvl="1" indent="-144000" defTabSz="622300">
              <a:lnSpc>
                <a:spcPct val="114000"/>
              </a:lnSpc>
              <a:spcBef>
                <a:spcPct val="0"/>
              </a:spcBef>
              <a:spcAft>
                <a:spcPct val="15000"/>
              </a:spcAft>
              <a:buFont typeface="Arial" charset="0"/>
              <a:buChar char="•"/>
            </a:pPr>
            <a:endParaRPr lang="en-US" sz="1400" dirty="0"/>
          </a:p>
          <a:p>
            <a:pPr marL="144000" lvl="1" indent="-144000" defTabSz="622300">
              <a:lnSpc>
                <a:spcPct val="114000"/>
              </a:lnSpc>
              <a:spcBef>
                <a:spcPct val="0"/>
              </a:spcBef>
              <a:spcAft>
                <a:spcPct val="15000"/>
              </a:spcAft>
              <a:buFont typeface="Arial" charset="0"/>
              <a:buChar char="•"/>
            </a:pPr>
            <a:endParaRPr lang="en-US" sz="1400" dirty="0"/>
          </a:p>
          <a:p>
            <a:pPr marL="144000" lvl="1" indent="-144000" defTabSz="622300">
              <a:lnSpc>
                <a:spcPct val="114000"/>
              </a:lnSpc>
              <a:spcBef>
                <a:spcPct val="0"/>
              </a:spcBef>
              <a:spcAft>
                <a:spcPct val="15000"/>
              </a:spcAft>
              <a:buFont typeface="Arial" charset="0"/>
              <a:buChar char="•"/>
            </a:pPr>
            <a:endParaRPr lang="en-US" sz="1400" dirty="0"/>
          </a:p>
          <a:p>
            <a:pPr marL="144000" lvl="1" indent="-144000" defTabSz="622300">
              <a:lnSpc>
                <a:spcPct val="114000"/>
              </a:lnSpc>
              <a:spcBef>
                <a:spcPct val="0"/>
              </a:spcBef>
              <a:spcAft>
                <a:spcPct val="15000"/>
              </a:spcAft>
              <a:buFont typeface="Arial" charset="0"/>
              <a:buChar char="•"/>
            </a:pPr>
            <a:endParaRPr lang="en-US" sz="1000" dirty="0"/>
          </a:p>
          <a:p>
            <a:pPr marL="144000" lvl="1" indent="-144000" defTabSz="622300">
              <a:lnSpc>
                <a:spcPct val="114000"/>
              </a:lnSpc>
              <a:spcBef>
                <a:spcPct val="0"/>
              </a:spcBef>
              <a:spcAft>
                <a:spcPct val="15000"/>
              </a:spcAft>
              <a:buFont typeface="Arial" charset="0"/>
              <a:buChar char="•"/>
            </a:pPr>
            <a:r>
              <a:rPr lang="en-US" sz="1400" dirty="0"/>
              <a:t>ANU Facebook</a:t>
            </a:r>
          </a:p>
          <a:p>
            <a:pPr marL="144000" lvl="1" indent="-144000" defTabSz="622300">
              <a:lnSpc>
                <a:spcPct val="114000"/>
              </a:lnSpc>
              <a:spcBef>
                <a:spcPct val="0"/>
              </a:spcBef>
              <a:spcAft>
                <a:spcPct val="15000"/>
              </a:spcAft>
              <a:buFont typeface="Arial" charset="0"/>
              <a:buChar char="•"/>
            </a:pPr>
            <a:r>
              <a:rPr lang="en-US" sz="1400" dirty="0"/>
              <a:t>Limited results</a:t>
            </a:r>
          </a:p>
          <a:p>
            <a:pPr marL="144000" lvl="1" indent="-144000" defTabSz="622300">
              <a:lnSpc>
                <a:spcPct val="114000"/>
              </a:lnSpc>
              <a:spcBef>
                <a:spcPct val="0"/>
              </a:spcBef>
              <a:spcAft>
                <a:spcPct val="15000"/>
              </a:spcAft>
              <a:buFont typeface="Arial" charset="0"/>
              <a:buChar char="•"/>
            </a:pPr>
            <a:r>
              <a:rPr lang="en-US" sz="1400" dirty="0"/>
              <a:t>Questions for Intelligent </a:t>
            </a:r>
            <a:r>
              <a:rPr lang="en-US" sz="1400" kern="1200" dirty="0"/>
              <a:t>Search</a:t>
            </a:r>
          </a:p>
        </p:txBody>
      </p:sp>
      <p:sp>
        <p:nvSpPr>
          <p:cNvPr id="27" name="Freeform 26"/>
          <p:cNvSpPr/>
          <p:nvPr/>
        </p:nvSpPr>
        <p:spPr>
          <a:xfrm>
            <a:off x="6547818" y="1604410"/>
            <a:ext cx="1544364" cy="503768"/>
          </a:xfrm>
          <a:custGeom>
            <a:avLst/>
            <a:gdLst>
              <a:gd name="connsiteX0" fmla="*/ 0 w 1544364"/>
              <a:gd name="connsiteY0" fmla="*/ 0 h 503768"/>
              <a:gd name="connsiteX1" fmla="*/ 1544364 w 1544364"/>
              <a:gd name="connsiteY1" fmla="*/ 0 h 503768"/>
              <a:gd name="connsiteX2" fmla="*/ 1544364 w 1544364"/>
              <a:gd name="connsiteY2" fmla="*/ 503768 h 503768"/>
              <a:gd name="connsiteX3" fmla="*/ 0 w 1544364"/>
              <a:gd name="connsiteY3" fmla="*/ 503768 h 503768"/>
              <a:gd name="connsiteX4" fmla="*/ 0 w 1544364"/>
              <a:gd name="connsiteY4" fmla="*/ 0 h 5037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4364" h="503768">
                <a:moveTo>
                  <a:pt x="0" y="0"/>
                </a:moveTo>
                <a:lnTo>
                  <a:pt x="1544364" y="0"/>
                </a:lnTo>
                <a:lnTo>
                  <a:pt x="1544364" y="503768"/>
                </a:lnTo>
                <a:lnTo>
                  <a:pt x="0" y="503768"/>
                </a:lnTo>
                <a:lnTo>
                  <a:pt x="0" y="0"/>
                </a:lnTo>
                <a:close/>
              </a:path>
            </a:pathLst>
          </a:custGeom>
        </p:spPr>
        <p:style>
          <a:lnRef idx="1">
            <a:schemeClr val="accen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99568" tIns="56896" rIns="99568" bIns="56896" numCol="1" spcCol="1270" anchor="ctr" anchorCtr="0">
            <a:noAutofit/>
          </a:bodyPr>
          <a:lstStyle/>
          <a:p>
            <a:pPr lvl="0" algn="ctr" defTabSz="622300">
              <a:lnSpc>
                <a:spcPct val="90000"/>
              </a:lnSpc>
              <a:spcBef>
                <a:spcPct val="0"/>
              </a:spcBef>
              <a:spcAft>
                <a:spcPct val="35000"/>
              </a:spcAft>
            </a:pPr>
            <a:r>
              <a:rPr lang="en-US" sz="1400" kern="1200" dirty="0"/>
              <a:t>Imitation Chatbot</a:t>
            </a:r>
          </a:p>
        </p:txBody>
      </p:sp>
      <p:sp>
        <p:nvSpPr>
          <p:cNvPr id="30" name="Freeform 29"/>
          <p:cNvSpPr/>
          <p:nvPr/>
        </p:nvSpPr>
        <p:spPr>
          <a:xfrm>
            <a:off x="8308394" y="2108177"/>
            <a:ext cx="1544364" cy="4349769"/>
          </a:xfrm>
          <a:custGeom>
            <a:avLst/>
            <a:gdLst>
              <a:gd name="connsiteX0" fmla="*/ 0 w 1544364"/>
              <a:gd name="connsiteY0" fmla="*/ 0 h 3839134"/>
              <a:gd name="connsiteX1" fmla="*/ 1544364 w 1544364"/>
              <a:gd name="connsiteY1" fmla="*/ 0 h 3839134"/>
              <a:gd name="connsiteX2" fmla="*/ 1544364 w 1544364"/>
              <a:gd name="connsiteY2" fmla="*/ 3839134 h 3839134"/>
              <a:gd name="connsiteX3" fmla="*/ 0 w 1544364"/>
              <a:gd name="connsiteY3" fmla="*/ 3839134 h 3839134"/>
              <a:gd name="connsiteX4" fmla="*/ 0 w 1544364"/>
              <a:gd name="connsiteY4" fmla="*/ 0 h 3839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4364" h="3839134">
                <a:moveTo>
                  <a:pt x="0" y="0"/>
                </a:moveTo>
                <a:lnTo>
                  <a:pt x="1544364" y="0"/>
                </a:lnTo>
                <a:lnTo>
                  <a:pt x="1544364" y="3839134"/>
                </a:lnTo>
                <a:lnTo>
                  <a:pt x="0" y="3839134"/>
                </a:lnTo>
                <a:lnTo>
                  <a:pt x="0" y="0"/>
                </a:lnTo>
                <a:close/>
              </a:path>
            </a:pathLst>
          </a:custGeom>
        </p:spPr>
        <p:style>
          <a:lnRef idx="1">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68400" tIns="74676" rIns="90000" bIns="112014" numCol="1" spcCol="1270" anchor="t" anchorCtr="0">
            <a:noAutofit/>
          </a:bodyPr>
          <a:lstStyle/>
          <a:p>
            <a:pPr marL="144000" lvl="1" indent="-144000" defTabSz="622300">
              <a:lnSpc>
                <a:spcPct val="114000"/>
              </a:lnSpc>
              <a:spcBef>
                <a:spcPct val="0"/>
              </a:spcBef>
              <a:spcAft>
                <a:spcPct val="15000"/>
              </a:spcAft>
              <a:buFont typeface="Arial" charset="0"/>
              <a:buChar char="•"/>
            </a:pPr>
            <a:endParaRPr lang="en-US" sz="1400" dirty="0"/>
          </a:p>
          <a:p>
            <a:pPr marL="144000" lvl="1" indent="-144000" defTabSz="622300">
              <a:lnSpc>
                <a:spcPct val="114000"/>
              </a:lnSpc>
              <a:spcBef>
                <a:spcPct val="0"/>
              </a:spcBef>
              <a:spcAft>
                <a:spcPct val="15000"/>
              </a:spcAft>
              <a:buFont typeface="Arial" charset="0"/>
              <a:buChar char="•"/>
            </a:pPr>
            <a:endParaRPr lang="en-US" sz="1400" dirty="0"/>
          </a:p>
          <a:p>
            <a:pPr marL="144000" lvl="1" indent="-144000" defTabSz="622300">
              <a:lnSpc>
                <a:spcPct val="114000"/>
              </a:lnSpc>
              <a:spcBef>
                <a:spcPct val="0"/>
              </a:spcBef>
              <a:spcAft>
                <a:spcPct val="15000"/>
              </a:spcAft>
              <a:buFont typeface="Arial" charset="0"/>
              <a:buChar char="•"/>
            </a:pPr>
            <a:endParaRPr lang="en-US" sz="1400" dirty="0"/>
          </a:p>
          <a:p>
            <a:pPr marL="144000" lvl="1" indent="-144000" defTabSz="622300">
              <a:lnSpc>
                <a:spcPct val="114000"/>
              </a:lnSpc>
              <a:spcBef>
                <a:spcPct val="0"/>
              </a:spcBef>
              <a:spcAft>
                <a:spcPct val="15000"/>
              </a:spcAft>
              <a:buFont typeface="Arial" charset="0"/>
              <a:buChar char="•"/>
            </a:pPr>
            <a:endParaRPr lang="en-US" sz="1000" dirty="0"/>
          </a:p>
          <a:p>
            <a:pPr marL="144000" lvl="1" indent="-144000" defTabSz="622300">
              <a:lnSpc>
                <a:spcPct val="114000"/>
              </a:lnSpc>
              <a:spcBef>
                <a:spcPct val="0"/>
              </a:spcBef>
              <a:spcAft>
                <a:spcPct val="15000"/>
              </a:spcAft>
              <a:buFont typeface="Arial" charset="0"/>
              <a:buChar char="•"/>
            </a:pPr>
            <a:r>
              <a:rPr lang="en-US" sz="1400" dirty="0"/>
              <a:t>Large unbiased sample</a:t>
            </a:r>
          </a:p>
          <a:p>
            <a:pPr marL="144000" lvl="1" indent="-144000" defTabSz="622300">
              <a:lnSpc>
                <a:spcPct val="114000"/>
              </a:lnSpc>
              <a:spcBef>
                <a:spcPct val="0"/>
              </a:spcBef>
              <a:spcAft>
                <a:spcPct val="15000"/>
              </a:spcAft>
              <a:buFont typeface="Arial" charset="0"/>
              <a:buChar char="•"/>
            </a:pPr>
            <a:r>
              <a:rPr lang="en-US" sz="1400" dirty="0"/>
              <a:t>Survey approved but not deployed</a:t>
            </a:r>
          </a:p>
          <a:p>
            <a:pPr marL="144000" lvl="1" indent="-144000" defTabSz="622300">
              <a:lnSpc>
                <a:spcPct val="114000"/>
              </a:lnSpc>
              <a:spcBef>
                <a:spcPct val="0"/>
              </a:spcBef>
              <a:spcAft>
                <a:spcPct val="15000"/>
              </a:spcAft>
              <a:buFont typeface="Arial" charset="0"/>
              <a:buChar char="•"/>
            </a:pPr>
            <a:r>
              <a:rPr lang="en-US" sz="1400" dirty="0"/>
              <a:t>Recommended </a:t>
            </a:r>
            <a:r>
              <a:rPr lang="en-US" sz="1400" kern="1200" dirty="0"/>
              <a:t>action: Ethics approval</a:t>
            </a:r>
          </a:p>
        </p:txBody>
      </p:sp>
      <p:sp>
        <p:nvSpPr>
          <p:cNvPr id="29" name="Freeform 28"/>
          <p:cNvSpPr/>
          <p:nvPr/>
        </p:nvSpPr>
        <p:spPr>
          <a:xfrm>
            <a:off x="8308394" y="1604410"/>
            <a:ext cx="1544364" cy="503768"/>
          </a:xfrm>
          <a:custGeom>
            <a:avLst/>
            <a:gdLst>
              <a:gd name="connsiteX0" fmla="*/ 0 w 1544364"/>
              <a:gd name="connsiteY0" fmla="*/ 0 h 503768"/>
              <a:gd name="connsiteX1" fmla="*/ 1544364 w 1544364"/>
              <a:gd name="connsiteY1" fmla="*/ 0 h 503768"/>
              <a:gd name="connsiteX2" fmla="*/ 1544364 w 1544364"/>
              <a:gd name="connsiteY2" fmla="*/ 503768 h 503768"/>
              <a:gd name="connsiteX3" fmla="*/ 0 w 1544364"/>
              <a:gd name="connsiteY3" fmla="*/ 503768 h 503768"/>
              <a:gd name="connsiteX4" fmla="*/ 0 w 1544364"/>
              <a:gd name="connsiteY4" fmla="*/ 0 h 5037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4364" h="503768">
                <a:moveTo>
                  <a:pt x="0" y="0"/>
                </a:moveTo>
                <a:lnTo>
                  <a:pt x="1544364" y="0"/>
                </a:lnTo>
                <a:lnTo>
                  <a:pt x="1544364" y="503768"/>
                </a:lnTo>
                <a:lnTo>
                  <a:pt x="0" y="503768"/>
                </a:lnTo>
                <a:lnTo>
                  <a:pt x="0" y="0"/>
                </a:lnTo>
                <a:close/>
              </a:path>
            </a:pathLst>
          </a:custGeom>
        </p:spPr>
        <p:style>
          <a:lnRef idx="1">
            <a:schemeClr val="accen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99568" tIns="56896" rIns="99568" bIns="56896" numCol="1" spcCol="1270" anchor="ctr" anchorCtr="0">
            <a:noAutofit/>
          </a:bodyPr>
          <a:lstStyle/>
          <a:p>
            <a:pPr lvl="0" algn="ctr" defTabSz="622300">
              <a:lnSpc>
                <a:spcPct val="90000"/>
              </a:lnSpc>
              <a:spcBef>
                <a:spcPct val="0"/>
              </a:spcBef>
              <a:spcAft>
                <a:spcPct val="35000"/>
              </a:spcAft>
            </a:pPr>
            <a:r>
              <a:rPr lang="en-US" sz="1400" kern="1200" dirty="0"/>
              <a:t>Distributed Survey</a:t>
            </a:r>
          </a:p>
        </p:txBody>
      </p:sp>
      <p:sp>
        <p:nvSpPr>
          <p:cNvPr id="5" name="Title 1"/>
          <p:cNvSpPr>
            <a:spLocks noGrp="1"/>
          </p:cNvSpPr>
          <p:nvPr>
            <p:ph type="title"/>
          </p:nvPr>
        </p:nvSpPr>
        <p:spPr>
          <a:xfrm>
            <a:off x="1261872" y="180017"/>
            <a:ext cx="9692640" cy="1325562"/>
          </a:xfrm>
        </p:spPr>
        <p:txBody>
          <a:bodyPr/>
          <a:lstStyle/>
          <a:p>
            <a:r>
              <a:rPr lang="en-NZ" dirty="0"/>
              <a:t>Data Collection Channels</a:t>
            </a:r>
          </a:p>
        </p:txBody>
      </p:sp>
      <p:sp>
        <p:nvSpPr>
          <p:cNvPr id="21" name="Oval 20"/>
          <p:cNvSpPr/>
          <p:nvPr/>
        </p:nvSpPr>
        <p:spPr>
          <a:xfrm>
            <a:off x="3375588" y="2292405"/>
            <a:ext cx="828942" cy="828942"/>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Z" sz="3600" dirty="0">
                <a:solidFill>
                  <a:schemeClr val="accent1">
                    <a:lumMod val="75000"/>
                  </a:schemeClr>
                </a:solidFill>
              </a:rPr>
              <a:t>✔</a:t>
            </a:r>
          </a:p>
        </p:txBody>
      </p:sp>
      <p:sp>
        <p:nvSpPr>
          <p:cNvPr id="22" name="Oval 21"/>
          <p:cNvSpPr/>
          <p:nvPr/>
        </p:nvSpPr>
        <p:spPr>
          <a:xfrm>
            <a:off x="5144954" y="2292405"/>
            <a:ext cx="828942" cy="828942"/>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Z" sz="3600" dirty="0">
                <a:solidFill>
                  <a:schemeClr val="accent1">
                    <a:lumMod val="75000"/>
                  </a:schemeClr>
                </a:solidFill>
              </a:rPr>
              <a:t>✔</a:t>
            </a:r>
          </a:p>
        </p:txBody>
      </p:sp>
      <p:sp>
        <p:nvSpPr>
          <p:cNvPr id="23" name="Oval 22"/>
          <p:cNvSpPr/>
          <p:nvPr/>
        </p:nvSpPr>
        <p:spPr>
          <a:xfrm>
            <a:off x="6914320" y="2292405"/>
            <a:ext cx="828942" cy="828942"/>
          </a:xfrm>
          <a:prstGeom prst="ellipse">
            <a:avLst/>
          </a:prstGeom>
          <a:noFill/>
          <a:ln w="28575">
            <a:solidFill>
              <a:srgbClr val="C06F1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Z" sz="3600" dirty="0">
                <a:solidFill>
                  <a:srgbClr val="C06F16"/>
                </a:solidFill>
              </a:rPr>
              <a:t>✔</a:t>
            </a:r>
          </a:p>
        </p:txBody>
      </p:sp>
      <p:sp>
        <p:nvSpPr>
          <p:cNvPr id="20" name="Oval 19"/>
          <p:cNvSpPr/>
          <p:nvPr/>
        </p:nvSpPr>
        <p:spPr>
          <a:xfrm>
            <a:off x="1606222" y="2292405"/>
            <a:ext cx="828942" cy="828942"/>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Z" sz="3600" dirty="0">
                <a:solidFill>
                  <a:schemeClr val="accent1">
                    <a:lumMod val="75000"/>
                  </a:schemeClr>
                </a:solidFill>
              </a:rPr>
              <a:t>✔</a:t>
            </a:r>
          </a:p>
        </p:txBody>
      </p:sp>
      <p:sp>
        <p:nvSpPr>
          <p:cNvPr id="24" name="Oval 23"/>
          <p:cNvSpPr/>
          <p:nvPr/>
        </p:nvSpPr>
        <p:spPr>
          <a:xfrm>
            <a:off x="8683686" y="2292405"/>
            <a:ext cx="828942" cy="828942"/>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Z" sz="3600" dirty="0">
                <a:solidFill>
                  <a:srgbClr val="C00000"/>
                </a:solidFill>
              </a:rPr>
              <a:t>✘</a:t>
            </a:r>
          </a:p>
        </p:txBody>
      </p:sp>
      <p:pic>
        <p:nvPicPr>
          <p:cNvPr id="3" name="Picture 2"/>
          <p:cNvPicPr>
            <a:picLocks noChangeAspect="1"/>
          </p:cNvPicPr>
          <p:nvPr/>
        </p:nvPicPr>
        <p:blipFill>
          <a:blip r:embed="rId2">
            <a:clrChange>
              <a:clrFrom>
                <a:srgbClr val="FFFFFF"/>
              </a:clrFrom>
              <a:clrTo>
                <a:srgbClr val="FFFFFF">
                  <a:alpha val="0"/>
                </a:srgbClr>
              </a:clrTo>
            </a:clrChange>
          </a:blip>
          <a:stretch>
            <a:fillRect/>
          </a:stretch>
        </p:blipFill>
        <p:spPr>
          <a:xfrm>
            <a:off x="1707958" y="5496442"/>
            <a:ext cx="724996" cy="722872"/>
          </a:xfrm>
          <a:prstGeom prst="rect">
            <a:avLst/>
          </a:prstGeom>
        </p:spPr>
      </p:pic>
      <p:pic>
        <p:nvPicPr>
          <p:cNvPr id="4" name="Picture 3"/>
          <p:cNvPicPr>
            <a:picLocks noChangeAspect="1"/>
          </p:cNvPicPr>
          <p:nvPr/>
        </p:nvPicPr>
        <p:blipFill>
          <a:blip r:embed="rId3">
            <a:clrChange>
              <a:clrFrom>
                <a:srgbClr val="FFFFFF"/>
              </a:clrFrom>
              <a:clrTo>
                <a:srgbClr val="FFFFFF">
                  <a:alpha val="0"/>
                </a:srgbClr>
              </a:clrTo>
            </a:clrChange>
          </a:blip>
          <a:stretch>
            <a:fillRect/>
          </a:stretch>
        </p:blipFill>
        <p:spPr>
          <a:xfrm>
            <a:off x="3489098" y="5398803"/>
            <a:ext cx="601922" cy="852722"/>
          </a:xfrm>
          <a:prstGeom prst="rect">
            <a:avLst/>
          </a:prstGeom>
        </p:spPr>
      </p:pic>
      <p:pic>
        <p:nvPicPr>
          <p:cNvPr id="7" name="Picture 6"/>
          <p:cNvPicPr>
            <a:picLocks noChangeAspect="1"/>
          </p:cNvPicPr>
          <p:nvPr/>
        </p:nvPicPr>
        <p:blipFill>
          <a:blip r:embed="rId4">
            <a:clrChange>
              <a:clrFrom>
                <a:srgbClr val="FFFFFF"/>
              </a:clrFrom>
              <a:clrTo>
                <a:srgbClr val="FFFFFF">
                  <a:alpha val="0"/>
                </a:srgbClr>
              </a:clrTo>
            </a:clrChange>
          </a:blip>
          <a:stretch>
            <a:fillRect/>
          </a:stretch>
        </p:blipFill>
        <p:spPr>
          <a:xfrm>
            <a:off x="4945309" y="5496442"/>
            <a:ext cx="1238672" cy="805317"/>
          </a:xfrm>
          <a:prstGeom prst="rect">
            <a:avLst/>
          </a:prstGeom>
        </p:spPr>
      </p:pic>
      <p:pic>
        <p:nvPicPr>
          <p:cNvPr id="10" name="Picture 9"/>
          <p:cNvPicPr>
            <a:picLocks noChangeAspect="1"/>
          </p:cNvPicPr>
          <p:nvPr/>
        </p:nvPicPr>
        <p:blipFill>
          <a:blip r:embed="rId5">
            <a:clrChange>
              <a:clrFrom>
                <a:srgbClr val="FFFFFF"/>
              </a:clrFrom>
              <a:clrTo>
                <a:srgbClr val="FFFFFF">
                  <a:alpha val="0"/>
                </a:srgbClr>
              </a:clrTo>
            </a:clrChange>
          </a:blip>
          <a:stretch>
            <a:fillRect/>
          </a:stretch>
        </p:blipFill>
        <p:spPr>
          <a:xfrm>
            <a:off x="6876640" y="5435137"/>
            <a:ext cx="866622" cy="866622"/>
          </a:xfrm>
          <a:prstGeom prst="rect">
            <a:avLst/>
          </a:prstGeom>
        </p:spPr>
      </p:pic>
      <p:pic>
        <p:nvPicPr>
          <p:cNvPr id="11" name="Picture 10"/>
          <p:cNvPicPr>
            <a:picLocks noChangeAspect="1"/>
          </p:cNvPicPr>
          <p:nvPr/>
        </p:nvPicPr>
        <p:blipFill>
          <a:blip r:embed="rId6">
            <a:clrChange>
              <a:clrFrom>
                <a:srgbClr val="FFFFFF"/>
              </a:clrFrom>
              <a:clrTo>
                <a:srgbClr val="FFFFFF">
                  <a:alpha val="0"/>
                </a:srgbClr>
              </a:clrTo>
            </a:clrChange>
          </a:blip>
          <a:stretch>
            <a:fillRect/>
          </a:stretch>
        </p:blipFill>
        <p:spPr>
          <a:xfrm>
            <a:off x="8799493" y="5509994"/>
            <a:ext cx="562166" cy="796402"/>
          </a:xfrm>
          <a:prstGeom prst="rect">
            <a:avLst/>
          </a:prstGeom>
        </p:spPr>
      </p:pic>
    </p:spTree>
    <p:extLst>
      <p:ext uri="{BB962C8B-B14F-4D97-AF65-F5344CB8AC3E}">
        <p14:creationId xmlns:p14="http://schemas.microsoft.com/office/powerpoint/2010/main" val="873030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500"/>
                                        <p:tgtEl>
                                          <p:spTgt spid="20"/>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fade">
                                      <p:cBhvr>
                                        <p:cTn id="18" dur="500"/>
                                        <p:tgtEl>
                                          <p:spTgt spid="19"/>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fade">
                                      <p:cBhvr>
                                        <p:cTn id="21" dur="500"/>
                                        <p:tgtEl>
                                          <p:spTgt spid="1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fade">
                                      <p:cBhvr>
                                        <p:cTn id="24" dur="500"/>
                                        <p:tgtEl>
                                          <p:spTgt spid="21"/>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6"/>
                                        </p:tgtEl>
                                        <p:attrNameLst>
                                          <p:attrName>style.visibility</p:attrName>
                                        </p:attrNameLst>
                                      </p:cBhvr>
                                      <p:to>
                                        <p:strVal val="visible"/>
                                      </p:to>
                                    </p:set>
                                    <p:animEffect transition="in" filter="fade">
                                      <p:cBhvr>
                                        <p:cTn id="29" dur="500"/>
                                        <p:tgtEl>
                                          <p:spTgt spid="26"/>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fade">
                                      <p:cBhvr>
                                        <p:cTn id="32" dur="500"/>
                                        <p:tgtEl>
                                          <p:spTgt spid="25"/>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2"/>
                                        </p:tgtEl>
                                        <p:attrNameLst>
                                          <p:attrName>style.visibility</p:attrName>
                                        </p:attrNameLst>
                                      </p:cBhvr>
                                      <p:to>
                                        <p:strVal val="visible"/>
                                      </p:to>
                                    </p:set>
                                    <p:animEffect transition="in" filter="fade">
                                      <p:cBhvr>
                                        <p:cTn id="35" dur="500"/>
                                        <p:tgtEl>
                                          <p:spTgt spid="22"/>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28"/>
                                        </p:tgtEl>
                                        <p:attrNameLst>
                                          <p:attrName>style.visibility</p:attrName>
                                        </p:attrNameLst>
                                      </p:cBhvr>
                                      <p:to>
                                        <p:strVal val="visible"/>
                                      </p:to>
                                    </p:set>
                                    <p:animEffect transition="in" filter="fade">
                                      <p:cBhvr>
                                        <p:cTn id="40" dur="500"/>
                                        <p:tgtEl>
                                          <p:spTgt spid="28"/>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7"/>
                                        </p:tgtEl>
                                        <p:attrNameLst>
                                          <p:attrName>style.visibility</p:attrName>
                                        </p:attrNameLst>
                                      </p:cBhvr>
                                      <p:to>
                                        <p:strVal val="visible"/>
                                      </p:to>
                                    </p:set>
                                    <p:animEffect transition="in" filter="fade">
                                      <p:cBhvr>
                                        <p:cTn id="43" dur="500"/>
                                        <p:tgtEl>
                                          <p:spTgt spid="27"/>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3"/>
                                        </p:tgtEl>
                                        <p:attrNameLst>
                                          <p:attrName>style.visibility</p:attrName>
                                        </p:attrNameLst>
                                      </p:cBhvr>
                                      <p:to>
                                        <p:strVal val="visible"/>
                                      </p:to>
                                    </p:set>
                                    <p:animEffect transition="in" filter="fade">
                                      <p:cBhvr>
                                        <p:cTn id="46" dur="500"/>
                                        <p:tgtEl>
                                          <p:spTgt spid="23"/>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30"/>
                                        </p:tgtEl>
                                        <p:attrNameLst>
                                          <p:attrName>style.visibility</p:attrName>
                                        </p:attrNameLst>
                                      </p:cBhvr>
                                      <p:to>
                                        <p:strVal val="visible"/>
                                      </p:to>
                                    </p:set>
                                    <p:animEffect transition="in" filter="fade">
                                      <p:cBhvr>
                                        <p:cTn id="51" dur="500"/>
                                        <p:tgtEl>
                                          <p:spTgt spid="30"/>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29"/>
                                        </p:tgtEl>
                                        <p:attrNameLst>
                                          <p:attrName>style.visibility</p:attrName>
                                        </p:attrNameLst>
                                      </p:cBhvr>
                                      <p:to>
                                        <p:strVal val="visible"/>
                                      </p:to>
                                    </p:set>
                                    <p:animEffect transition="in" filter="fade">
                                      <p:cBhvr>
                                        <p:cTn id="54" dur="500"/>
                                        <p:tgtEl>
                                          <p:spTgt spid="29"/>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24"/>
                                        </p:tgtEl>
                                        <p:attrNameLst>
                                          <p:attrName>style.visibility</p:attrName>
                                        </p:attrNameLst>
                                      </p:cBhvr>
                                      <p:to>
                                        <p:strVal val="visible"/>
                                      </p:to>
                                    </p:set>
                                    <p:animEffect transition="in" filter="fade">
                                      <p:cBhvr>
                                        <p:cTn id="5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6" grpId="0" animBg="1"/>
      <p:bldP spid="19" grpId="0" animBg="1"/>
      <p:bldP spid="18" grpId="0" animBg="1"/>
      <p:bldP spid="26" grpId="0" animBg="1"/>
      <p:bldP spid="25" grpId="0" animBg="1"/>
      <p:bldP spid="28" grpId="0" animBg="1"/>
      <p:bldP spid="27" grpId="0" animBg="1"/>
      <p:bldP spid="30" grpId="0" animBg="1"/>
      <p:bldP spid="29" grpId="0" animBg="1"/>
      <p:bldP spid="21" grpId="0" animBg="1"/>
      <p:bldP spid="22" grpId="0" animBg="1"/>
      <p:bldP spid="23" grpId="0" animBg="1"/>
      <p:bldP spid="20" grpId="0" animBg="1"/>
      <p:bldP spid="2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a:t>Chatbot, Website, or App?</a:t>
            </a:r>
          </a:p>
        </p:txBody>
      </p:sp>
      <p:sp>
        <p:nvSpPr>
          <p:cNvPr id="3" name="Content Placeholder 2"/>
          <p:cNvSpPr>
            <a:spLocks noGrp="1"/>
          </p:cNvSpPr>
          <p:nvPr>
            <p:ph idx="1"/>
          </p:nvPr>
        </p:nvSpPr>
        <p:spPr>
          <a:xfrm>
            <a:off x="1261872" y="1828800"/>
            <a:ext cx="3790949" cy="523875"/>
          </a:xfrm>
        </p:spPr>
        <p:txBody>
          <a:bodyPr>
            <a:normAutofit/>
          </a:bodyPr>
          <a:lstStyle/>
          <a:p>
            <a:pPr marL="0" indent="0">
              <a:buNone/>
            </a:pPr>
            <a:r>
              <a:rPr lang="en-NZ" sz="2800" dirty="0"/>
              <a:t>Poll</a:t>
            </a:r>
          </a:p>
        </p:txBody>
      </p:sp>
      <p:graphicFrame>
        <p:nvGraphicFramePr>
          <p:cNvPr id="4" name="Chart 3">
            <a:extLst>
              <a:ext uri="{FF2B5EF4-FFF2-40B4-BE49-F238E27FC236}">
                <a16:creationId xmlns:a16="http://schemas.microsoft.com/office/drawing/2014/main" id="{458811DC-CCA7-4688-B4DE-E2E62BCC833F}"/>
              </a:ext>
            </a:extLst>
          </p:cNvPr>
          <p:cNvGraphicFramePr/>
          <p:nvPr>
            <p:extLst>
              <p:ext uri="{D42A27DB-BD31-4B8C-83A1-F6EECF244321}">
                <p14:modId xmlns:p14="http://schemas.microsoft.com/office/powerpoint/2010/main" val="1117858264"/>
              </p:ext>
            </p:extLst>
          </p:nvPr>
        </p:nvGraphicFramePr>
        <p:xfrm>
          <a:off x="1108847" y="2251494"/>
          <a:ext cx="4096998" cy="3448532"/>
        </p:xfrm>
        <a:graphic>
          <a:graphicData uri="http://schemas.openxmlformats.org/drawingml/2006/chart">
            <c:chart xmlns:c="http://schemas.openxmlformats.org/drawingml/2006/chart" xmlns:r="http://schemas.openxmlformats.org/officeDocument/2006/relationships" r:id="rId2"/>
          </a:graphicData>
        </a:graphic>
      </p:graphicFrame>
      <p:sp>
        <p:nvSpPr>
          <p:cNvPr id="10" name="Content Placeholder 2"/>
          <p:cNvSpPr txBox="1">
            <a:spLocks/>
          </p:cNvSpPr>
          <p:nvPr/>
        </p:nvSpPr>
        <p:spPr>
          <a:xfrm>
            <a:off x="6000123" y="1828800"/>
            <a:ext cx="3790949" cy="523875"/>
          </a:xfrm>
          <a:prstGeom prst="rect">
            <a:avLst/>
          </a:prstGeom>
        </p:spPr>
        <p:txBody>
          <a:bodyPr vert="horz" lIns="91440" tIns="45720" rIns="91440" bIns="45720" rtlCol="0">
            <a:norm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pPr marL="0" indent="0">
              <a:buFont typeface="Arial" pitchFamily="34" charset="0"/>
              <a:buNone/>
            </a:pPr>
            <a:r>
              <a:rPr lang="en-NZ" sz="2800" dirty="0"/>
              <a:t>Survey</a:t>
            </a:r>
          </a:p>
        </p:txBody>
      </p:sp>
      <p:graphicFrame>
        <p:nvGraphicFramePr>
          <p:cNvPr id="14" name="Chart 13">
            <a:extLst>
              <a:ext uri="{FF2B5EF4-FFF2-40B4-BE49-F238E27FC236}">
                <a16:creationId xmlns:a16="http://schemas.microsoft.com/office/drawing/2014/main" id="{458811DC-CCA7-4688-B4DE-E2E62BCC833F}"/>
              </a:ext>
            </a:extLst>
          </p:cNvPr>
          <p:cNvGraphicFramePr/>
          <p:nvPr>
            <p:extLst>
              <p:ext uri="{D42A27DB-BD31-4B8C-83A1-F6EECF244321}">
                <p14:modId xmlns:p14="http://schemas.microsoft.com/office/powerpoint/2010/main" val="858980369"/>
              </p:ext>
            </p:extLst>
          </p:nvPr>
        </p:nvGraphicFramePr>
        <p:xfrm>
          <a:off x="5306770" y="2251494"/>
          <a:ext cx="5177654" cy="3448532"/>
        </p:xfrm>
        <a:graphic>
          <a:graphicData uri="http://schemas.openxmlformats.org/drawingml/2006/chart">
            <c:chart xmlns:c="http://schemas.openxmlformats.org/drawingml/2006/chart" xmlns:r="http://schemas.openxmlformats.org/officeDocument/2006/relationships" r:id="rId3"/>
          </a:graphicData>
        </a:graphic>
      </p:graphicFrame>
      <p:sp>
        <p:nvSpPr>
          <p:cNvPr id="15" name="Rounded Rectangle 14"/>
          <p:cNvSpPr/>
          <p:nvPr/>
        </p:nvSpPr>
        <p:spPr>
          <a:xfrm>
            <a:off x="3354792" y="5582055"/>
            <a:ext cx="4485261" cy="790575"/>
          </a:xfrm>
          <a:prstGeom prst="roundRect">
            <a:avLst/>
          </a:prstGeom>
          <a:noFill/>
          <a:ln w="1905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Ins="108000" rtlCol="0" anchor="ctr"/>
          <a:lstStyle/>
          <a:p>
            <a:pPr algn="r"/>
            <a:endParaRPr lang="en-NZ" b="1" dirty="0">
              <a:solidFill>
                <a:schemeClr val="accent6">
                  <a:lumMod val="75000"/>
                </a:schemeClr>
              </a:solidFill>
            </a:endParaRPr>
          </a:p>
        </p:txBody>
      </p:sp>
      <p:sp>
        <p:nvSpPr>
          <p:cNvPr id="5" name="Right Arrow 4"/>
          <p:cNvSpPr/>
          <p:nvPr/>
        </p:nvSpPr>
        <p:spPr>
          <a:xfrm>
            <a:off x="3509789" y="5672671"/>
            <a:ext cx="1928986" cy="602673"/>
          </a:xfrm>
          <a:prstGeom prst="rightArrow">
            <a:avLst/>
          </a:prstGeom>
          <a:effectLst/>
        </p:spPr>
        <p:style>
          <a:lnRef idx="0">
            <a:schemeClr val="accent6"/>
          </a:lnRef>
          <a:fillRef idx="3">
            <a:schemeClr val="accent6"/>
          </a:fillRef>
          <a:effectRef idx="3">
            <a:schemeClr val="accent6"/>
          </a:effectRef>
          <a:fontRef idx="minor">
            <a:schemeClr val="lt1"/>
          </a:fontRef>
        </p:style>
        <p:txBody>
          <a:bodyPr rtlCol="0" anchor="ctr"/>
          <a:lstStyle/>
          <a:p>
            <a:pPr algn="ctr"/>
            <a:endParaRPr lang="en-NZ"/>
          </a:p>
        </p:txBody>
      </p:sp>
      <p:sp>
        <p:nvSpPr>
          <p:cNvPr id="16" name="TextBox 15"/>
          <p:cNvSpPr txBox="1"/>
          <p:nvPr/>
        </p:nvSpPr>
        <p:spPr>
          <a:xfrm>
            <a:off x="5052821" y="5787715"/>
            <a:ext cx="2787232" cy="369332"/>
          </a:xfrm>
          <a:prstGeom prst="rect">
            <a:avLst/>
          </a:prstGeom>
          <a:noFill/>
        </p:spPr>
        <p:txBody>
          <a:bodyPr wrap="square" rIns="144000" rtlCol="0">
            <a:spAutoFit/>
          </a:bodyPr>
          <a:lstStyle/>
          <a:p>
            <a:pPr algn="r"/>
            <a:r>
              <a:rPr lang="en-NZ" b="1" dirty="0">
                <a:solidFill>
                  <a:schemeClr val="accent6">
                    <a:lumMod val="75000"/>
                  </a:schemeClr>
                </a:solidFill>
              </a:rPr>
              <a:t>Platform: Website</a:t>
            </a:r>
          </a:p>
        </p:txBody>
      </p:sp>
    </p:spTree>
    <p:extLst>
      <p:ext uri="{BB962C8B-B14F-4D97-AF65-F5344CB8AC3E}">
        <p14:creationId xmlns:p14="http://schemas.microsoft.com/office/powerpoint/2010/main" val="595644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500"/>
                                        <p:tgtEl>
                                          <p:spTgt spid="15"/>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wipe(left)">
                                      <p:cBhvr>
                                        <p:cTn id="26" dur="250"/>
                                        <p:tgtEl>
                                          <p:spTgt spid="5"/>
                                        </p:tgtEl>
                                      </p:cBhvr>
                                    </p:animEffect>
                                  </p:childTnLst>
                                </p:cTn>
                              </p:par>
                              <p:par>
                                <p:cTn id="27" presetID="22" presetClass="entr" presetSubtype="8" fill="hold" grpId="0" nodeType="withEffect">
                                  <p:stCondLst>
                                    <p:cond delay="250"/>
                                  </p:stCondLst>
                                  <p:childTnLst>
                                    <p:set>
                                      <p:cBhvr>
                                        <p:cTn id="28" dur="1" fill="hold">
                                          <p:stCondLst>
                                            <p:cond delay="0"/>
                                          </p:stCondLst>
                                        </p:cTn>
                                        <p:tgtEl>
                                          <p:spTgt spid="16"/>
                                        </p:tgtEl>
                                        <p:attrNameLst>
                                          <p:attrName>style.visibility</p:attrName>
                                        </p:attrNameLst>
                                      </p:cBhvr>
                                      <p:to>
                                        <p:strVal val="visible"/>
                                      </p:to>
                                    </p:set>
                                    <p:animEffect transition="in" filter="wipe(left)">
                                      <p:cBhvr>
                                        <p:cTn id="29" dur="25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Graphic spid="4" grpId="0">
        <p:bldAsOne/>
      </p:bldGraphic>
      <p:bldP spid="10" grpId="0"/>
      <p:bldGraphic spid="14" grpId="0">
        <p:bldAsOne/>
      </p:bldGraphic>
      <p:bldP spid="15" grpId="0" animBg="1"/>
      <p:bldP spid="5" grpId="0" animBg="1"/>
      <p:bldP spid="16" grpId="0"/>
    </p:bldLst>
  </p:timing>
</p:sld>
</file>

<file path=ppt/slides/slide7.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0E99ED6D-365F-4CAE-942F-ECA78F74BD7F}"/>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a:extLst>
              <a:ext uri="{FF2B5EF4-FFF2-40B4-BE49-F238E27FC236}">
                <a16:creationId xmlns:a16="http://schemas.microsoft.com/office/drawing/2014/main" id="{CD0FF873-0D97-4AE7-A97E-539910376DCF}"/>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a:extLst>
              <a:ext uri="{FF2B5EF4-FFF2-40B4-BE49-F238E27FC236}">
                <a16:creationId xmlns:a16="http://schemas.microsoft.com/office/drawing/2014/main" id="{B82A5E06-7FC9-4C7F-BA49-988F3774E414}"/>
              </a:ext>
            </a:extLst>
          </p:cNvPr>
          <p:cNvGrpSpPr/>
          <p:nvPr/>
        </p:nvGrpSpPr>
        <p:grpSpPr>
          <a:xfrm>
            <a:off x="3853369" y="5474172"/>
            <a:ext cx="4485261" cy="790575"/>
            <a:chOff x="3354792" y="5582055"/>
            <a:chExt cx="4485261" cy="790575"/>
          </a:xfrm>
        </p:grpSpPr>
        <p:sp>
          <p:nvSpPr>
            <p:cNvPr id="17" name="Rounded Rectangle 14">
              <a:extLst>
                <a:ext uri="{FF2B5EF4-FFF2-40B4-BE49-F238E27FC236}">
                  <a16:creationId xmlns:a16="http://schemas.microsoft.com/office/drawing/2014/main" id="{A23E5603-4734-4F1A-8ED3-85810C22AC1A}"/>
                </a:ext>
              </a:extLst>
            </p:cNvPr>
            <p:cNvSpPr/>
            <p:nvPr/>
          </p:nvSpPr>
          <p:spPr>
            <a:xfrm>
              <a:off x="3354792" y="5582055"/>
              <a:ext cx="4485261" cy="790575"/>
            </a:xfrm>
            <a:prstGeom prst="roundRect">
              <a:avLst/>
            </a:prstGeom>
            <a:noFill/>
            <a:ln w="1905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Ins="108000" rtlCol="0" anchor="ctr"/>
            <a:lstStyle/>
            <a:p>
              <a:pPr algn="r"/>
              <a:endParaRPr lang="en-NZ" b="1" dirty="0">
                <a:solidFill>
                  <a:schemeClr val="accent6">
                    <a:lumMod val="75000"/>
                  </a:schemeClr>
                </a:solidFill>
              </a:endParaRPr>
            </a:p>
          </p:txBody>
        </p:sp>
        <p:sp>
          <p:nvSpPr>
            <p:cNvPr id="18" name="Right Arrow 4">
              <a:extLst>
                <a:ext uri="{FF2B5EF4-FFF2-40B4-BE49-F238E27FC236}">
                  <a16:creationId xmlns:a16="http://schemas.microsoft.com/office/drawing/2014/main" id="{6E173552-25D9-413E-A6A6-FD2EE305F850}"/>
                </a:ext>
              </a:extLst>
            </p:cNvPr>
            <p:cNvSpPr/>
            <p:nvPr/>
          </p:nvSpPr>
          <p:spPr>
            <a:xfrm>
              <a:off x="3509789" y="5672671"/>
              <a:ext cx="1928986" cy="602673"/>
            </a:xfrm>
            <a:prstGeom prst="rightArrow">
              <a:avLst/>
            </a:prstGeom>
            <a:effectLst/>
          </p:spPr>
          <p:style>
            <a:lnRef idx="0">
              <a:schemeClr val="accent6"/>
            </a:lnRef>
            <a:fillRef idx="3">
              <a:schemeClr val="accent6"/>
            </a:fillRef>
            <a:effectRef idx="3">
              <a:schemeClr val="accent6"/>
            </a:effectRef>
            <a:fontRef idx="minor">
              <a:schemeClr val="lt1"/>
            </a:fontRef>
          </p:style>
          <p:txBody>
            <a:bodyPr rtlCol="0" anchor="ctr"/>
            <a:lstStyle/>
            <a:p>
              <a:pPr algn="ctr"/>
              <a:endParaRPr lang="en-NZ"/>
            </a:p>
          </p:txBody>
        </p:sp>
        <p:sp>
          <p:nvSpPr>
            <p:cNvPr id="19" name="TextBox 18">
              <a:extLst>
                <a:ext uri="{FF2B5EF4-FFF2-40B4-BE49-F238E27FC236}">
                  <a16:creationId xmlns:a16="http://schemas.microsoft.com/office/drawing/2014/main" id="{8A56C154-C4E7-4918-A85A-72F16C8461C1}"/>
                </a:ext>
              </a:extLst>
            </p:cNvPr>
            <p:cNvSpPr txBox="1"/>
            <p:nvPr/>
          </p:nvSpPr>
          <p:spPr>
            <a:xfrm>
              <a:off x="5052821" y="5787715"/>
              <a:ext cx="2787232" cy="369332"/>
            </a:xfrm>
            <a:prstGeom prst="rect">
              <a:avLst/>
            </a:prstGeom>
            <a:noFill/>
          </p:spPr>
          <p:txBody>
            <a:bodyPr wrap="square" rIns="144000" rtlCol="0">
              <a:spAutoFit/>
            </a:bodyPr>
            <a:lstStyle/>
            <a:p>
              <a:pPr algn="r"/>
              <a:r>
                <a:rPr lang="en-NZ" b="1" dirty="0">
                  <a:solidFill>
                    <a:schemeClr val="accent6">
                      <a:lumMod val="75000"/>
                    </a:schemeClr>
                  </a:solidFill>
                </a:rPr>
                <a:t>Platform: Website</a:t>
              </a:r>
            </a:p>
          </p:txBody>
        </p:sp>
      </p:grpSp>
      <p:pic>
        <p:nvPicPr>
          <p:cNvPr id="22" name="Content Placeholder 21" descr="A close up of a sign&#10;&#10;Description generated with very high confidence">
            <a:extLst>
              <a:ext uri="{FF2B5EF4-FFF2-40B4-BE49-F238E27FC236}">
                <a16:creationId xmlns:a16="http://schemas.microsoft.com/office/drawing/2014/main" id="{49BB5A54-CF04-4A77-B54F-9E0EDB405B2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35690" y="999075"/>
            <a:ext cx="6920617" cy="4351338"/>
          </a:xfrm>
        </p:spPr>
      </p:pic>
    </p:spTree>
    <p:extLst>
      <p:ext uri="{BB962C8B-B14F-4D97-AF65-F5344CB8AC3E}">
        <p14:creationId xmlns:p14="http://schemas.microsoft.com/office/powerpoint/2010/main" val="6906730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843A9F97-49F3-4F33-9731-B945EA136A10}"/>
              </a:ext>
            </a:extLst>
          </p:cNvPr>
          <p:cNvGrpSpPr/>
          <p:nvPr/>
        </p:nvGrpSpPr>
        <p:grpSpPr>
          <a:xfrm>
            <a:off x="8423519" y="0"/>
            <a:ext cx="2867426" cy="6820015"/>
            <a:chOff x="2037338" y="269885"/>
            <a:chExt cx="2867426" cy="6820015"/>
          </a:xfrm>
        </p:grpSpPr>
        <p:pic>
          <p:nvPicPr>
            <p:cNvPr id="6" name="Picture 5">
              <a:extLst>
                <a:ext uri="{FF2B5EF4-FFF2-40B4-BE49-F238E27FC236}">
                  <a16:creationId xmlns:a16="http://schemas.microsoft.com/office/drawing/2014/main" id="{F92C18D7-C1B3-4C82-8AB2-8C2B28F070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37339" y="269885"/>
              <a:ext cx="2867425" cy="3167505"/>
            </a:xfrm>
            <a:prstGeom prst="rect">
              <a:avLst/>
            </a:prstGeom>
          </p:spPr>
        </p:pic>
        <p:pic>
          <p:nvPicPr>
            <p:cNvPr id="8" name="Picture 7">
              <a:extLst>
                <a:ext uri="{FF2B5EF4-FFF2-40B4-BE49-F238E27FC236}">
                  <a16:creationId xmlns:a16="http://schemas.microsoft.com/office/drawing/2014/main" id="{85FDD8FE-A97D-475C-9EE1-0A24435CDD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37338" y="3641368"/>
              <a:ext cx="2867425" cy="3448532"/>
            </a:xfrm>
            <a:prstGeom prst="rect">
              <a:avLst/>
            </a:prstGeom>
          </p:spPr>
        </p:pic>
      </p:grpSp>
      <p:sp>
        <p:nvSpPr>
          <p:cNvPr id="2" name="Title 1">
            <a:extLst>
              <a:ext uri="{FF2B5EF4-FFF2-40B4-BE49-F238E27FC236}">
                <a16:creationId xmlns:a16="http://schemas.microsoft.com/office/drawing/2014/main" id="{F3F1EFEF-D672-4ABF-B977-D77CD738C6EB}"/>
              </a:ext>
            </a:extLst>
          </p:cNvPr>
          <p:cNvSpPr>
            <a:spLocks noGrp="1"/>
          </p:cNvSpPr>
          <p:nvPr>
            <p:ph type="title"/>
          </p:nvPr>
        </p:nvSpPr>
        <p:spPr/>
        <p:txBody>
          <a:bodyPr/>
          <a:lstStyle/>
          <a:p>
            <a:r>
              <a:rPr lang="en-AU" dirty="0"/>
              <a:t>Data collection</a:t>
            </a:r>
          </a:p>
        </p:txBody>
      </p:sp>
      <p:sp>
        <p:nvSpPr>
          <p:cNvPr id="3" name="Content Placeholder 2">
            <a:extLst>
              <a:ext uri="{FF2B5EF4-FFF2-40B4-BE49-F238E27FC236}">
                <a16:creationId xmlns:a16="http://schemas.microsoft.com/office/drawing/2014/main" id="{CED793AE-0C14-48BE-BFD8-B0C50F681C9D}"/>
              </a:ext>
            </a:extLst>
          </p:cNvPr>
          <p:cNvSpPr>
            <a:spLocks noGrp="1"/>
          </p:cNvSpPr>
          <p:nvPr>
            <p:ph idx="1"/>
          </p:nvPr>
        </p:nvSpPr>
        <p:spPr>
          <a:xfrm>
            <a:off x="1261872" y="1828800"/>
            <a:ext cx="8595360" cy="4351337"/>
          </a:xfrm>
        </p:spPr>
        <p:txBody>
          <a:bodyPr/>
          <a:lstStyle/>
          <a:p>
            <a:r>
              <a:rPr lang="en-AU" dirty="0"/>
              <a:t>Survey generation – show final survey</a:t>
            </a:r>
          </a:p>
          <a:p>
            <a:r>
              <a:rPr lang="en-AU" strike="sngStrike" dirty="0"/>
              <a:t>Results </a:t>
            </a:r>
            <a:r>
              <a:rPr lang="en-AU" dirty="0"/>
              <a:t>(Just focus on what we’ve gained from the high level perspective)</a:t>
            </a:r>
            <a:endParaRPr lang="en-AU" strike="sngStrike" dirty="0"/>
          </a:p>
          <a:p>
            <a:r>
              <a:rPr lang="en-AU" dirty="0"/>
              <a:t>What we’ve learnt</a:t>
            </a:r>
          </a:p>
        </p:txBody>
      </p:sp>
      <p:graphicFrame>
        <p:nvGraphicFramePr>
          <p:cNvPr id="13" name="Table 12">
            <a:extLst>
              <a:ext uri="{FF2B5EF4-FFF2-40B4-BE49-F238E27FC236}">
                <a16:creationId xmlns:a16="http://schemas.microsoft.com/office/drawing/2014/main" id="{3BAF76E4-0DCC-434A-A537-1897763D7AFD}"/>
              </a:ext>
            </a:extLst>
          </p:cNvPr>
          <p:cNvGraphicFramePr>
            <a:graphicFrameLocks noGrp="1"/>
          </p:cNvGraphicFramePr>
          <p:nvPr>
            <p:extLst>
              <p:ext uri="{D42A27DB-BD31-4B8C-83A1-F6EECF244321}">
                <p14:modId xmlns:p14="http://schemas.microsoft.com/office/powerpoint/2010/main" val="1933934700"/>
              </p:ext>
            </p:extLst>
          </p:nvPr>
        </p:nvGraphicFramePr>
        <p:xfrm>
          <a:off x="709691" y="4080668"/>
          <a:ext cx="7532073" cy="1376680"/>
        </p:xfrm>
        <a:graphic>
          <a:graphicData uri="http://schemas.openxmlformats.org/drawingml/2006/table">
            <a:tbl>
              <a:tblPr firstRow="1" bandRow="1">
                <a:tableStyleId>{5C22544A-7EE6-4342-B048-85BDC9FD1C3A}</a:tableStyleId>
              </a:tblPr>
              <a:tblGrid>
                <a:gridCol w="2510691">
                  <a:extLst>
                    <a:ext uri="{9D8B030D-6E8A-4147-A177-3AD203B41FA5}">
                      <a16:colId xmlns:a16="http://schemas.microsoft.com/office/drawing/2014/main" val="817500141"/>
                    </a:ext>
                  </a:extLst>
                </a:gridCol>
                <a:gridCol w="2510691">
                  <a:extLst>
                    <a:ext uri="{9D8B030D-6E8A-4147-A177-3AD203B41FA5}">
                      <a16:colId xmlns:a16="http://schemas.microsoft.com/office/drawing/2014/main" val="3157120958"/>
                    </a:ext>
                  </a:extLst>
                </a:gridCol>
                <a:gridCol w="2510691">
                  <a:extLst>
                    <a:ext uri="{9D8B030D-6E8A-4147-A177-3AD203B41FA5}">
                      <a16:colId xmlns:a16="http://schemas.microsoft.com/office/drawing/2014/main" val="1394952444"/>
                    </a:ext>
                  </a:extLst>
                </a:gridCol>
              </a:tblGrid>
              <a:tr h="370840">
                <a:tc>
                  <a:txBody>
                    <a:bodyPr/>
                    <a:lstStyle/>
                    <a:p>
                      <a:pPr algn="ctr"/>
                      <a:r>
                        <a:rPr lang="en-AU" sz="1200" dirty="0"/>
                        <a:t>Positives of current solution</a:t>
                      </a:r>
                    </a:p>
                  </a:txBody>
                  <a:tcPr/>
                </a:tc>
                <a:tc>
                  <a:txBody>
                    <a:bodyPr/>
                    <a:lstStyle/>
                    <a:p>
                      <a:pPr algn="ctr"/>
                      <a:r>
                        <a:rPr lang="en-AU" sz="1200" dirty="0"/>
                        <a:t>Negatives of current solution</a:t>
                      </a:r>
                    </a:p>
                  </a:txBody>
                  <a:tcPr/>
                </a:tc>
                <a:tc>
                  <a:txBody>
                    <a:bodyPr/>
                    <a:lstStyle/>
                    <a:p>
                      <a:pPr algn="ctr"/>
                      <a:r>
                        <a:rPr lang="en-AU" sz="1200" dirty="0"/>
                        <a:t>Improvements given</a:t>
                      </a:r>
                    </a:p>
                  </a:txBody>
                  <a:tcPr/>
                </a:tc>
                <a:extLst>
                  <a:ext uri="{0D108BD9-81ED-4DB2-BD59-A6C34878D82A}">
                    <a16:rowId xmlns:a16="http://schemas.microsoft.com/office/drawing/2014/main" val="2874099807"/>
                  </a:ext>
                </a:extLst>
              </a:tr>
              <a:tr h="370840">
                <a:tc>
                  <a:txBody>
                    <a:bodyPr/>
                    <a:lstStyle/>
                    <a:p>
                      <a:pPr marL="285750" indent="-285750">
                        <a:buFont typeface="Wingdings" panose="05000000000000000000" pitchFamily="2" charset="2"/>
                        <a:buChar char="ü"/>
                      </a:pPr>
                      <a:r>
                        <a:rPr lang="en-AU" sz="1200" dirty="0"/>
                        <a:t>Informative</a:t>
                      </a:r>
                    </a:p>
                    <a:p>
                      <a:pPr marL="285750" indent="-285750">
                        <a:buFont typeface="Wingdings" panose="05000000000000000000" pitchFamily="2" charset="2"/>
                        <a:buChar char="ü"/>
                      </a:pPr>
                      <a:r>
                        <a:rPr lang="en-AU" sz="1200" dirty="0"/>
                        <a:t>Easy to access and use</a:t>
                      </a:r>
                    </a:p>
                    <a:p>
                      <a:pPr marL="285750" indent="-285750">
                        <a:buFont typeface="Wingdings" panose="05000000000000000000" pitchFamily="2" charset="2"/>
                        <a:buChar char="ü"/>
                      </a:pPr>
                      <a:r>
                        <a:rPr lang="en-AU" sz="1200" dirty="0"/>
                        <a:t>Convenient layout</a:t>
                      </a:r>
                    </a:p>
                    <a:p>
                      <a:pPr marL="285750" indent="-285750">
                        <a:buFont typeface="Wingdings" panose="05000000000000000000" pitchFamily="2" charset="2"/>
                        <a:buChar char="ü"/>
                      </a:pPr>
                      <a:r>
                        <a:rPr lang="en-AU" sz="1200" dirty="0"/>
                        <a:t>Studying options</a:t>
                      </a:r>
                    </a:p>
                  </a:txBody>
                  <a:tcPr/>
                </a:tc>
                <a:tc>
                  <a:txBody>
                    <a:bodyPr/>
                    <a:lstStyle/>
                    <a:p>
                      <a:pPr marL="285750" indent="-285750">
                        <a:buFont typeface="Century Schoolbook" panose="02040604050505020304" pitchFamily="18" charset="0"/>
                        <a:buChar char="×"/>
                      </a:pPr>
                      <a:r>
                        <a:rPr lang="en-AU" sz="1200" dirty="0"/>
                        <a:t>Hard to navigate</a:t>
                      </a:r>
                    </a:p>
                    <a:p>
                      <a:pPr marL="285750" indent="-285750">
                        <a:buFont typeface="Century Schoolbook" panose="02040604050505020304" pitchFamily="18" charset="0"/>
                        <a:buChar char="×"/>
                      </a:pPr>
                      <a:r>
                        <a:rPr lang="en-AU" sz="1200" dirty="0"/>
                        <a:t>Incomplete information</a:t>
                      </a:r>
                    </a:p>
                    <a:p>
                      <a:pPr marL="285750" indent="-285750">
                        <a:buFont typeface="Century Schoolbook" panose="02040604050505020304" pitchFamily="18" charset="0"/>
                        <a:buChar char="×"/>
                      </a:pPr>
                      <a:r>
                        <a:rPr lang="en-AU" sz="1200" dirty="0"/>
                        <a:t>Outdated courses</a:t>
                      </a:r>
                    </a:p>
                    <a:p>
                      <a:pPr marL="285750" indent="-285750">
                        <a:buFont typeface="Century Schoolbook" panose="02040604050505020304" pitchFamily="18" charset="0"/>
                        <a:buChar char="×"/>
                      </a:pPr>
                      <a:endParaRPr lang="en-AU" sz="1200" dirty="0"/>
                    </a:p>
                  </a:txBody>
                  <a:tcPr/>
                </a:tc>
                <a:tc>
                  <a:txBody>
                    <a:bodyPr/>
                    <a:lstStyle/>
                    <a:p>
                      <a:pPr marL="285750" indent="-285750">
                        <a:buFont typeface="Courier New" panose="02070309020205020404" pitchFamily="49" charset="0"/>
                        <a:buChar char="o"/>
                      </a:pPr>
                      <a:r>
                        <a:rPr lang="en-AU" sz="1200" dirty="0"/>
                        <a:t>Interactive study options</a:t>
                      </a:r>
                    </a:p>
                    <a:p>
                      <a:pPr marL="285750" indent="-285750">
                        <a:buFont typeface="Courier New" panose="02070309020205020404" pitchFamily="49" charset="0"/>
                        <a:buChar char="o"/>
                      </a:pPr>
                      <a:r>
                        <a:rPr lang="en-AU" sz="1200" dirty="0"/>
                        <a:t>Course suggestion</a:t>
                      </a:r>
                    </a:p>
                    <a:p>
                      <a:pPr marL="285750" indent="-285750">
                        <a:buFont typeface="Courier New" panose="02070309020205020404" pitchFamily="49" charset="0"/>
                        <a:buChar char="o"/>
                      </a:pPr>
                      <a:r>
                        <a:rPr lang="en-AU" sz="1200" dirty="0"/>
                        <a:t>Filtering courses</a:t>
                      </a:r>
                    </a:p>
                    <a:p>
                      <a:pPr marL="285750" indent="-285750">
                        <a:buFont typeface="Courier New" panose="02070309020205020404" pitchFamily="49" charset="0"/>
                        <a:buChar char="o"/>
                      </a:pPr>
                      <a:r>
                        <a:rPr lang="en-AU" sz="1200" dirty="0"/>
                        <a:t>Quick preview of courses</a:t>
                      </a:r>
                    </a:p>
                    <a:p>
                      <a:pPr marL="285750" indent="-285750">
                        <a:buFont typeface="Courier New" panose="02070309020205020404" pitchFamily="49" charset="0"/>
                        <a:buChar char="o"/>
                      </a:pPr>
                      <a:r>
                        <a:rPr lang="en-AU" sz="1200" dirty="0"/>
                        <a:t>Consultation services</a:t>
                      </a:r>
                    </a:p>
                  </a:txBody>
                  <a:tcPr/>
                </a:tc>
                <a:extLst>
                  <a:ext uri="{0D108BD9-81ED-4DB2-BD59-A6C34878D82A}">
                    <a16:rowId xmlns:a16="http://schemas.microsoft.com/office/drawing/2014/main" val="3120188446"/>
                  </a:ext>
                </a:extLst>
              </a:tr>
            </a:tbl>
          </a:graphicData>
        </a:graphic>
      </p:graphicFrame>
    </p:spTree>
    <p:extLst>
      <p:ext uri="{BB962C8B-B14F-4D97-AF65-F5344CB8AC3E}">
        <p14:creationId xmlns:p14="http://schemas.microsoft.com/office/powerpoint/2010/main" val="29466525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98B5C77-4BDA-4067-A71D-C3FE90E216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86521" y="3380890"/>
            <a:ext cx="4877481" cy="3477110"/>
          </a:xfrm>
          <a:prstGeom prst="rect">
            <a:avLst/>
          </a:prstGeom>
        </p:spPr>
      </p:pic>
      <p:sp>
        <p:nvSpPr>
          <p:cNvPr id="2" name="Title 1">
            <a:extLst>
              <a:ext uri="{FF2B5EF4-FFF2-40B4-BE49-F238E27FC236}">
                <a16:creationId xmlns:a16="http://schemas.microsoft.com/office/drawing/2014/main" id="{1E3922D8-E22A-4768-A1F3-5582BC45D1F7}"/>
              </a:ext>
            </a:extLst>
          </p:cNvPr>
          <p:cNvSpPr>
            <a:spLocks noGrp="1"/>
          </p:cNvSpPr>
          <p:nvPr>
            <p:ph type="title"/>
          </p:nvPr>
        </p:nvSpPr>
        <p:spPr/>
        <p:txBody>
          <a:bodyPr/>
          <a:lstStyle/>
          <a:p>
            <a:r>
              <a:rPr lang="en-AU" dirty="0"/>
              <a:t>Data collection</a:t>
            </a:r>
          </a:p>
        </p:txBody>
      </p:sp>
      <p:sp>
        <p:nvSpPr>
          <p:cNvPr id="3" name="Content Placeholder 2">
            <a:extLst>
              <a:ext uri="{FF2B5EF4-FFF2-40B4-BE49-F238E27FC236}">
                <a16:creationId xmlns:a16="http://schemas.microsoft.com/office/drawing/2014/main" id="{CCC2D333-AD4B-46B3-98D7-535E883DDB0B}"/>
              </a:ext>
            </a:extLst>
          </p:cNvPr>
          <p:cNvSpPr>
            <a:spLocks noGrp="1"/>
          </p:cNvSpPr>
          <p:nvPr>
            <p:ph idx="1"/>
          </p:nvPr>
        </p:nvSpPr>
        <p:spPr/>
        <p:txBody>
          <a:bodyPr/>
          <a:lstStyle/>
          <a:p>
            <a:r>
              <a:rPr lang="en-AU" dirty="0"/>
              <a:t>Poll generation</a:t>
            </a:r>
          </a:p>
          <a:p>
            <a:pPr lvl="1"/>
            <a:r>
              <a:rPr lang="en-AU" dirty="0"/>
              <a:t>Replicated question 1 with different wording</a:t>
            </a:r>
          </a:p>
          <a:p>
            <a:r>
              <a:rPr lang="en-AU" dirty="0"/>
              <a:t>Posting poll to Facebook (with results)</a:t>
            </a:r>
          </a:p>
          <a:p>
            <a:pPr lvl="1"/>
            <a:r>
              <a:rPr lang="en-AU" dirty="0"/>
              <a:t>Posted at optimal time for receiving votes</a:t>
            </a:r>
          </a:p>
          <a:p>
            <a:r>
              <a:rPr lang="en-AU" dirty="0"/>
              <a:t>What we’ve learnt </a:t>
            </a:r>
          </a:p>
          <a:p>
            <a:pPr lvl="1"/>
            <a:r>
              <a:rPr lang="en-AU" dirty="0"/>
              <a:t>(that website is much more desirable; agrees with survey results)</a:t>
            </a:r>
          </a:p>
          <a:p>
            <a:pPr lvl="1"/>
            <a:r>
              <a:rPr lang="en-AU" dirty="0"/>
              <a:t>Strengthens the idea around a website design</a:t>
            </a:r>
          </a:p>
        </p:txBody>
      </p:sp>
    </p:spTree>
    <p:extLst>
      <p:ext uri="{BB962C8B-B14F-4D97-AF65-F5344CB8AC3E}">
        <p14:creationId xmlns:p14="http://schemas.microsoft.com/office/powerpoint/2010/main" val="437747055"/>
      </p:ext>
    </p:extLst>
  </p:cSld>
  <p:clrMapOvr>
    <a:masterClrMapping/>
  </p:clrMapOvr>
</p:sld>
</file>

<file path=ppt/theme/theme1.xml><?xml version="1.0" encoding="utf-8"?>
<a:theme xmlns:a="http://schemas.openxmlformats.org/drawingml/2006/main" name="View">
  <a:themeElements>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TM03457515[[fn=View]]</Template>
  <TotalTime>1188</TotalTime>
  <Words>713</Words>
  <Application>Microsoft Office PowerPoint</Application>
  <PresentationFormat>Widescreen</PresentationFormat>
  <Paragraphs>222</Paragraphs>
  <Slides>18</Slides>
  <Notes>1</Notes>
  <HiddenSlides>5</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18</vt:i4>
      </vt:variant>
    </vt:vector>
  </HeadingPairs>
  <TitlesOfParts>
    <vt:vector size="29" baseType="lpstr">
      <vt:lpstr>Arial Unicode MS</vt:lpstr>
      <vt:lpstr>Arial</vt:lpstr>
      <vt:lpstr>Calibri</vt:lpstr>
      <vt:lpstr>Century Schoolbook</vt:lpstr>
      <vt:lpstr>Courier New</vt:lpstr>
      <vt:lpstr>Garamond</vt:lpstr>
      <vt:lpstr>Helvetica</vt:lpstr>
      <vt:lpstr>Segoe UI</vt:lpstr>
      <vt:lpstr>Wingdings</vt:lpstr>
      <vt:lpstr>Wingdings 2</vt:lpstr>
      <vt:lpstr>View</vt:lpstr>
      <vt:lpstr>AI Course Selection</vt:lpstr>
      <vt:lpstr>Progress</vt:lpstr>
      <vt:lpstr>Our Story [placeholder]</vt:lpstr>
      <vt:lpstr>Project Timeline</vt:lpstr>
      <vt:lpstr>Data Collection Channels</vt:lpstr>
      <vt:lpstr>Chatbot, Website, or App?</vt:lpstr>
      <vt:lpstr>PowerPoint Presentation</vt:lpstr>
      <vt:lpstr>Data collection</vt:lpstr>
      <vt:lpstr>Data collection</vt:lpstr>
      <vt:lpstr>Data collection</vt:lpstr>
      <vt:lpstr>Data collection</vt:lpstr>
      <vt:lpstr>Infographic</vt:lpstr>
      <vt:lpstr>Define phase (Summary)</vt:lpstr>
      <vt:lpstr>Planned Features</vt:lpstr>
      <vt:lpstr>Intelligent Search</vt:lpstr>
      <vt:lpstr>PowerPoint Presentation</vt:lpstr>
      <vt:lpstr>AI Architecture</vt:lpstr>
      <vt:lpstr>Next Steps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AICourse</dc:title>
  <dc:creator>Christopher Kim;u6060661@anu.edu.au</dc:creator>
  <cp:lastModifiedBy>Yong Lim</cp:lastModifiedBy>
  <cp:revision>173</cp:revision>
  <dcterms:created xsi:type="dcterms:W3CDTF">2018-03-22T09:00:38Z</dcterms:created>
  <dcterms:modified xsi:type="dcterms:W3CDTF">2018-03-26T12:56:49Z</dcterms:modified>
</cp:coreProperties>
</file>